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7" r:id="rId2"/>
    <p:sldId id="395" r:id="rId3"/>
    <p:sldId id="256" r:id="rId4"/>
    <p:sldId id="400" r:id="rId5"/>
    <p:sldId id="399" r:id="rId6"/>
    <p:sldId id="392" r:id="rId7"/>
    <p:sldId id="398" r:id="rId8"/>
    <p:sldId id="417" r:id="rId9"/>
    <p:sldId id="404" r:id="rId10"/>
    <p:sldId id="405" r:id="rId11"/>
    <p:sldId id="390" r:id="rId12"/>
    <p:sldId id="412" r:id="rId13"/>
    <p:sldId id="402" r:id="rId14"/>
    <p:sldId id="408" r:id="rId15"/>
    <p:sldId id="401" r:id="rId16"/>
    <p:sldId id="418" r:id="rId17"/>
    <p:sldId id="323" r:id="rId18"/>
    <p:sldId id="383" r:id="rId19"/>
    <p:sldId id="261" r:id="rId20"/>
    <p:sldId id="403" r:id="rId21"/>
    <p:sldId id="422" r:id="rId22"/>
    <p:sldId id="297" r:id="rId23"/>
    <p:sldId id="420" r:id="rId24"/>
    <p:sldId id="287" r:id="rId25"/>
    <p:sldId id="413" r:id="rId26"/>
    <p:sldId id="421" r:id="rId27"/>
    <p:sldId id="415" r:id="rId28"/>
    <p:sldId id="288" r:id="rId29"/>
    <p:sldId id="293" r:id="rId30"/>
    <p:sldId id="259" r:id="rId31"/>
    <p:sldId id="425" r:id="rId32"/>
    <p:sldId id="423" r:id="rId33"/>
    <p:sldId id="424" r:id="rId34"/>
    <p:sldId id="426" r:id="rId35"/>
    <p:sldId id="427" r:id="rId36"/>
  </p:sldIdLst>
  <p:sldSz cx="9144000" cy="6858000" type="screen4x3"/>
  <p:notesSz cx="6888163" cy="100203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000099"/>
    <a:srgbClr val="FFFFFF"/>
    <a:srgbClr val="EDED93"/>
    <a:srgbClr val="CCFFCC"/>
    <a:srgbClr val="F5E29D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11" autoAdjust="0"/>
    <p:restoredTop sz="95175" autoAdjust="0"/>
  </p:normalViewPr>
  <p:slideViewPr>
    <p:cSldViewPr>
      <p:cViewPr varScale="1">
        <p:scale>
          <a:sx n="118" d="100"/>
          <a:sy n="118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t" anchorCtr="0" compatLnSpc="1">
            <a:prstTxWarp prst="textNoShape">
              <a:avLst/>
            </a:prstTxWarp>
          </a:bodyPr>
          <a:lstStyle>
            <a:lvl1pPr algn="l" defTabSz="94610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t" anchorCtr="0" compatLnSpc="1">
            <a:prstTxWarp prst="textNoShape">
              <a:avLst/>
            </a:prstTxWarp>
          </a:bodyPr>
          <a:lstStyle>
            <a:lvl1pPr algn="r" defTabSz="94610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b" anchorCtr="0" compatLnSpc="1">
            <a:prstTxWarp prst="textNoShape">
              <a:avLst/>
            </a:prstTxWarp>
          </a:bodyPr>
          <a:lstStyle>
            <a:lvl1pPr algn="l" defTabSz="946101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1" tIns="47323" rIns="94651" bIns="4732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/>
            </a:lvl1pPr>
          </a:lstStyle>
          <a:p>
            <a:pPr>
              <a:defRPr/>
            </a:pPr>
            <a:fld id="{EF2BFC54-8AAE-4D32-86BA-DA5B82DD06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921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A36304-E51C-4A0F-B581-6B77F1D6230D}" type="datetimeFigureOut">
              <a:rPr lang="cs-CZ"/>
              <a:pPr>
                <a:defRPr/>
              </a:pPr>
              <a:t>14.10.2014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54493D-2087-4F34-961D-76DBD154C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09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0D0A72B-7787-4B14-849A-17A18A33199C}" type="slidenum">
              <a:rPr lang="cs-CZ" altLang="cs-CZ" sz="1200" smtClean="0"/>
              <a:pPr/>
              <a:t>18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52805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CF88F3D-218F-4156-A46F-71C788789F88}" type="slidenum">
              <a:rPr lang="cs-CZ" altLang="cs-CZ" sz="1200" smtClean="0"/>
              <a:pPr/>
              <a:t>19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213351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31E1D-3184-48FD-B54A-6E82651E51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409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811F-97EC-457F-9E2D-CF2723B925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76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644-D393-4088-9995-366AFF1874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74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561-7FD3-4DDA-AD3A-BB9036405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352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5540-E37C-439D-A28C-D3DCC58AFF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377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F8E3-BA57-45B9-85D9-15A1E66A54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062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620B-CF62-4277-BFC3-2400895D2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332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CF796-EC93-47BB-A19C-B958D4423F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244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6C26-8D4B-401B-93AF-49555D8B2B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33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2864-E0FE-4634-91C0-975B721392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2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6A61-913B-40E0-82B2-8C33E32EB8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15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65EC0D3-2AD3-46DE-B01A-C6900775B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6/6f/Spectre_Terahertz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Z7kFrIXKldRzCM&amp;tbnid=Mv3IZhWYhGBqYM:&amp;ved=0CAgQjRwwAA&amp;url=http://z-moravec.net/chemie/chemie-aktuality/kovove-komplexy-pentahaptofullerenu/&amp;ei=KqVeUdqzK6na4ASh6oCoAQ&amp;psig=AFQjCNHzSEko5ut8mLINMqTJ5qO9bu_fMA&amp;ust=136524356274715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1950" y="-60325"/>
            <a:ext cx="5335588" cy="745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85750" y="142875"/>
            <a:ext cx="8358188" cy="769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4400" b="1" u="sng" dirty="0">
                <a:solidFill>
                  <a:srgbClr val="FFC000"/>
                </a:solidFill>
                <a:latin typeface="Arial Rounded MT Bold" pitchFamily="34" charset="0"/>
                <a:cs typeface="Times New Roman" pitchFamily="18" charset="0"/>
              </a:rPr>
              <a:t>Specifické humusové látky:</a:t>
            </a:r>
            <a:r>
              <a:rPr lang="cs-CZ" sz="4400" u="sng" dirty="0">
                <a:solidFill>
                  <a:srgbClr val="FFC00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endParaRPr lang="cs-CZ" sz="4400" dirty="0">
              <a:latin typeface="Arial Rounded MT Bold" pitchFamily="34" charset="0"/>
              <a:cs typeface="+mn-cs"/>
            </a:endParaRPr>
          </a:p>
        </p:txBody>
      </p:sp>
      <p:sp>
        <p:nvSpPr>
          <p:cNvPr id="4100" name="TextovéPole 3"/>
          <p:cNvSpPr txBox="1">
            <a:spLocks noChangeArrowheads="1"/>
          </p:cNvSpPr>
          <p:nvPr/>
        </p:nvSpPr>
        <p:spPr bwMode="auto">
          <a:xfrm>
            <a:off x="2627313" y="6572250"/>
            <a:ext cx="4883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Skokanová a Dercová (2008) - upraveno podle Stevenson (1982)</a:t>
            </a:r>
          </a:p>
        </p:txBody>
      </p:sp>
      <p:sp>
        <p:nvSpPr>
          <p:cNvPr id="410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EB87A6-80E4-41F1-B636-4271B95A7C8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836613"/>
            <a:ext cx="8461375" cy="35401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cs-CZ" sz="3200" dirty="0">
                <a:cs typeface="Times New Roman" pitchFamily="18" charset="0"/>
              </a:rPr>
              <a:t>Struktura HK není dosud objasněna. Existují tyto základní hypotézy: </a:t>
            </a:r>
          </a:p>
          <a:p>
            <a:pPr indent="457200" algn="just">
              <a:defRPr/>
            </a:pPr>
            <a:endParaRPr lang="cs-CZ" sz="3200" dirty="0">
              <a:cs typeface="+mn-cs"/>
            </a:endParaRPr>
          </a:p>
          <a:p>
            <a:pPr marL="342900" indent="-342900" algn="just">
              <a:buClr>
                <a:srgbClr val="FF0000"/>
              </a:buClr>
              <a:buSzPct val="126000"/>
              <a:buFont typeface="Wingdings" pitchFamily="2" charset="2"/>
              <a:buChar char="Ø"/>
              <a:defRPr/>
            </a:pPr>
            <a:r>
              <a:rPr lang="cs-CZ" sz="3200" b="1" i="1" dirty="0">
                <a:cs typeface="Times New Roman" pitchFamily="18" charset="0"/>
              </a:rPr>
              <a:t>  </a:t>
            </a:r>
            <a:r>
              <a:rPr lang="cs-CZ" sz="3200" b="1" dirty="0">
                <a:cs typeface="Times New Roman" pitchFamily="18" charset="0"/>
              </a:rPr>
              <a:t>Polymerní a </a:t>
            </a:r>
            <a:r>
              <a:rPr lang="cs-CZ" sz="3200" b="1" dirty="0" err="1">
                <a:cs typeface="Times New Roman" pitchFamily="18" charset="0"/>
              </a:rPr>
              <a:t>polydisperzní</a:t>
            </a:r>
            <a:r>
              <a:rPr lang="cs-CZ" sz="3200" b="1" dirty="0">
                <a:cs typeface="Times New Roman" pitchFamily="18" charset="0"/>
              </a:rPr>
              <a:t> makromolekuly? </a:t>
            </a:r>
          </a:p>
          <a:p>
            <a:pPr marL="342900" indent="-342900" algn="just">
              <a:buClr>
                <a:srgbClr val="FF0000"/>
              </a:buClr>
              <a:buSzPct val="126000"/>
              <a:buFont typeface="Wingdings" pitchFamily="2" charset="2"/>
              <a:buChar char="Ø"/>
              <a:defRPr/>
            </a:pPr>
            <a:r>
              <a:rPr lang="cs-CZ" sz="3200" b="1" dirty="0">
                <a:cs typeface="Times New Roman" pitchFamily="18" charset="0"/>
              </a:rPr>
              <a:t>  Micelární koncept – koloidy?</a:t>
            </a:r>
            <a:endParaRPr lang="cs-CZ" sz="3200" b="1" dirty="0">
              <a:cs typeface="+mn-cs"/>
            </a:endParaRPr>
          </a:p>
          <a:p>
            <a:pPr marL="342900" indent="-342900" algn="just">
              <a:buClr>
                <a:srgbClr val="FF0000"/>
              </a:buClr>
              <a:buSzPct val="126000"/>
              <a:buFont typeface="Wingdings" pitchFamily="2" charset="2"/>
              <a:buChar char="Ø"/>
              <a:defRPr/>
            </a:pPr>
            <a:r>
              <a:rPr lang="cs-CZ" sz="3200" b="1" dirty="0">
                <a:cs typeface="Times New Roman" pitchFamily="18" charset="0"/>
              </a:rPr>
              <a:t>  Heterogenní supra-molekuly? </a:t>
            </a:r>
          </a:p>
          <a:p>
            <a:pPr marL="342900" indent="-342900" algn="just">
              <a:buClr>
                <a:srgbClr val="FF0000"/>
              </a:buClr>
              <a:buSzPct val="126000"/>
              <a:buFont typeface="Wingdings" pitchFamily="2" charset="2"/>
              <a:buChar char="Ø"/>
              <a:defRPr/>
            </a:pPr>
            <a:r>
              <a:rPr lang="cs-CZ" sz="3200" b="1" dirty="0">
                <a:cs typeface="Times New Roman" pitchFamily="18" charset="0"/>
              </a:rPr>
              <a:t>  Zesítěné molekuly (</a:t>
            </a:r>
            <a:r>
              <a:rPr lang="cs-CZ" sz="3200" b="1" i="1" dirty="0" err="1">
                <a:cs typeface="Times New Roman" pitchFamily="18" charset="0"/>
              </a:rPr>
              <a:t>nano</a:t>
            </a:r>
            <a:r>
              <a:rPr lang="cs-CZ" sz="3200" b="1" i="1" dirty="0">
                <a:cs typeface="Times New Roman" pitchFamily="18" charset="0"/>
              </a:rPr>
              <a:t>-částice)?</a:t>
            </a:r>
            <a:endParaRPr lang="cs-CZ" sz="3200" dirty="0"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591C63-3D19-4AA2-8632-2B8C86B6885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1"/>
          <p:cNvSpPr>
            <a:spLocks noChangeArrowheads="1"/>
          </p:cNvSpPr>
          <p:nvPr/>
        </p:nvSpPr>
        <p:spPr bwMode="auto">
          <a:xfrm>
            <a:off x="142875" y="142875"/>
            <a:ext cx="87868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 u="sng">
                <a:latin typeface="Verdana" panose="020B0604030504040204" pitchFamily="34" charset="0"/>
                <a:cs typeface="Times New Roman" panose="02020603050405020304" pitchFamily="18" charset="0"/>
              </a:rPr>
              <a:t>Huminové kyseliny (HK):</a:t>
            </a:r>
            <a:r>
              <a:rPr lang="cs-CZ" altLang="cs-CZ" u="sng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Nejkvalitnější produkt humifikace </a:t>
            </a: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Tmavě hnědé, černé barvy</a:t>
            </a:r>
            <a:endParaRPr lang="cs-CZ" altLang="cs-CZ" b="1" i="1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 b="1" i="1">
                <a:latin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Vysoká molekulová hmotnost</a:t>
            </a: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Rozpustné v louhu</a:t>
            </a: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Nerozpustné v kyselinách</a:t>
            </a: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Charakteristický obsah C, N, H, O</a:t>
            </a: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1 - 10 % popela</a:t>
            </a: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KVK = 400 – 600 mol/100g</a:t>
            </a:r>
          </a:p>
          <a:p>
            <a:pPr>
              <a:spcBef>
                <a:spcPct val="0"/>
              </a:spcBef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cs-CZ" altLang="cs-CZ">
                <a:latin typeface="Verdana" panose="020B0604030504040204" pitchFamily="34" charset="0"/>
                <a:cs typeface="Times New Roman" panose="02020603050405020304" pitchFamily="18" charset="0"/>
              </a:rPr>
              <a:t>   Přímo ovlivňují půdní úrodnost </a:t>
            </a:r>
            <a:endParaRPr lang="cs-CZ" alt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70D517-D488-4A36-A8E5-7D433964B48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388" y="981075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defRPr/>
            </a:pPr>
            <a:r>
              <a:rPr lang="sk-SK" sz="3200" b="1" u="sng" kern="0" dirty="0">
                <a:latin typeface="+mn-lt"/>
                <a:cs typeface="+mn-cs"/>
              </a:rPr>
              <a:t>Vlastnosti  HK: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128000"/>
              <a:buFont typeface="Wingdings" pitchFamily="2" charset="2"/>
              <a:buChar char="Ø"/>
              <a:defRPr/>
            </a:pPr>
            <a:r>
              <a:rPr lang="sk-SK" sz="3200" b="1" kern="0" dirty="0">
                <a:latin typeface="+mn-lt"/>
                <a:cs typeface="+mn-cs"/>
              </a:rPr>
              <a:t> </a:t>
            </a:r>
            <a:r>
              <a:rPr lang="sk-SK" sz="3200" b="1" kern="0" dirty="0" err="1">
                <a:latin typeface="+mn-lt"/>
                <a:cs typeface="+mn-cs"/>
              </a:rPr>
              <a:t>Oxidačné-redukční</a:t>
            </a:r>
            <a:endParaRPr lang="sk-SK" sz="3200" b="1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128000"/>
              <a:buFont typeface="Wingdings" pitchFamily="2" charset="2"/>
              <a:buChar char="Ø"/>
              <a:defRPr/>
            </a:pPr>
            <a:endParaRPr lang="sk-SK" sz="3200" b="1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128000"/>
              <a:buFont typeface="Wingdings" pitchFamily="2" charset="2"/>
              <a:buChar char="Ø"/>
              <a:defRPr/>
            </a:pPr>
            <a:r>
              <a:rPr lang="sk-SK" sz="3200" b="1" kern="0" dirty="0">
                <a:latin typeface="+mn-lt"/>
                <a:cs typeface="+mn-cs"/>
              </a:rPr>
              <a:t> Sorpční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128000"/>
              <a:buFont typeface="Wingdings" pitchFamily="2" charset="2"/>
              <a:buChar char="Ø"/>
              <a:defRPr/>
            </a:pPr>
            <a:endParaRPr lang="sk-SK" sz="3200" b="1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128000"/>
              <a:buFont typeface="Wingdings" pitchFamily="2" charset="2"/>
              <a:buChar char="Ø"/>
              <a:defRPr/>
            </a:pPr>
            <a:r>
              <a:rPr lang="sk-SK" sz="3200" b="1" kern="0" dirty="0">
                <a:latin typeface="+mn-lt"/>
                <a:cs typeface="+mn-cs"/>
              </a:rPr>
              <a:t> </a:t>
            </a:r>
            <a:r>
              <a:rPr lang="sk-SK" sz="3200" b="1" kern="0" dirty="0" err="1">
                <a:latin typeface="+mn-lt"/>
                <a:cs typeface="+mn-cs"/>
              </a:rPr>
              <a:t>Pufrační</a:t>
            </a:r>
            <a:endParaRPr lang="sk-SK" sz="3200" b="1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128000"/>
              <a:buFont typeface="Wingdings" pitchFamily="2" charset="2"/>
              <a:buChar char="Ø"/>
              <a:defRPr/>
            </a:pPr>
            <a:endParaRPr lang="sk-SK" sz="3200" b="1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128000"/>
              <a:buFont typeface="Wingdings" pitchFamily="2" charset="2"/>
              <a:buChar char="Ø"/>
              <a:defRPr/>
            </a:pPr>
            <a:r>
              <a:rPr lang="sk-SK" sz="3200" b="1" kern="0" dirty="0">
                <a:latin typeface="+mn-lt"/>
                <a:cs typeface="+mn-cs"/>
              </a:rPr>
              <a:t> </a:t>
            </a:r>
            <a:r>
              <a:rPr lang="sk-SK" sz="3200" b="1" kern="0" dirty="0" err="1">
                <a:latin typeface="+mn-lt"/>
                <a:cs typeface="+mn-cs"/>
              </a:rPr>
              <a:t>Iontomeniče</a:t>
            </a:r>
            <a:endParaRPr lang="sk-SK" sz="3200" b="1" kern="0" dirty="0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5364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FFE2A9-50F9-45B6-9F0D-2EE07EAC955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délník 2"/>
          <p:cNvSpPr>
            <a:spLocks noChangeArrowheads="1"/>
          </p:cNvSpPr>
          <p:nvPr/>
        </p:nvSpPr>
        <p:spPr bwMode="auto">
          <a:xfrm>
            <a:off x="357188" y="0"/>
            <a:ext cx="8072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u="sng">
                <a:latin typeface="Verdana" panose="020B0604030504040204" pitchFamily="34" charset="0"/>
                <a:cs typeface="Times New Roman" panose="02020603050405020304" pitchFamily="18" charset="0"/>
              </a:rPr>
              <a:t>Elementární složení HK a FK dle Schnitzera (Schnitzer a Khan, 1978)</a:t>
            </a:r>
            <a:r>
              <a:rPr lang="cs-CZ" altLang="cs-CZ" sz="2400" u="sng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387" name="Picture 2" descr="C:\Users\luba\Pictures\elem.HK.FKimg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" t="18082" r="24078"/>
          <a:stretch>
            <a:fillRect/>
          </a:stretch>
        </p:blipFill>
        <p:spPr bwMode="auto">
          <a:xfrm>
            <a:off x="1571625" y="857250"/>
            <a:ext cx="5786438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689A70-EBF7-43C4-AFA5-1B4F185F172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388" y="908050"/>
            <a:ext cx="8964612" cy="5400675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sk-SK" b="1" u="sng" kern="0" dirty="0">
                <a:latin typeface="+mn-lt"/>
                <a:cs typeface="+mn-cs"/>
              </a:rPr>
              <a:t>HK bez </a:t>
            </a:r>
            <a:r>
              <a:rPr lang="sk-SK" b="1" u="sng" kern="0" dirty="0" err="1">
                <a:latin typeface="+mn-lt"/>
                <a:cs typeface="+mn-cs"/>
              </a:rPr>
              <a:t>ohledu</a:t>
            </a:r>
            <a:r>
              <a:rPr lang="sk-SK" b="1" u="sng" kern="0" dirty="0">
                <a:latin typeface="+mn-lt"/>
                <a:cs typeface="+mn-cs"/>
              </a:rPr>
              <a:t> na neznámou </a:t>
            </a:r>
            <a:r>
              <a:rPr lang="sk-SK" b="1" u="sng" kern="0" dirty="0" err="1">
                <a:latin typeface="+mn-lt"/>
                <a:cs typeface="+mn-cs"/>
              </a:rPr>
              <a:t>strukturu</a:t>
            </a:r>
            <a:r>
              <a:rPr lang="sk-SK" b="1" u="sng" kern="0" dirty="0">
                <a:latin typeface="+mn-lt"/>
                <a:cs typeface="+mn-cs"/>
              </a:rPr>
              <a:t> </a:t>
            </a:r>
            <a:r>
              <a:rPr lang="sk-SK" b="1" u="sng" kern="0" dirty="0" err="1">
                <a:latin typeface="+mn-lt"/>
                <a:cs typeface="+mn-cs"/>
              </a:rPr>
              <a:t>obsahují</a:t>
            </a:r>
            <a:r>
              <a:rPr lang="sk-SK" b="1" u="sng" kern="0" dirty="0">
                <a:latin typeface="+mn-lt"/>
                <a:cs typeface="+mn-cs"/>
              </a:rPr>
              <a:t> vždy </a:t>
            </a:r>
            <a:r>
              <a:rPr lang="sk-SK" b="1" u="sng" kern="0" dirty="0" err="1">
                <a:latin typeface="+mn-lt"/>
                <a:cs typeface="+mn-cs"/>
              </a:rPr>
              <a:t>tyto</a:t>
            </a:r>
            <a:r>
              <a:rPr lang="sk-SK" b="1" u="sng" kern="0" dirty="0">
                <a:latin typeface="+mn-lt"/>
                <a:cs typeface="+mn-cs"/>
              </a:rPr>
              <a:t> funkční skupiny: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k-SK" kern="0" dirty="0">
                <a:latin typeface="+mn-lt"/>
                <a:cs typeface="+mn-cs"/>
              </a:rPr>
              <a:t>karboxylové</a:t>
            </a:r>
            <a:endParaRPr lang="sk-SK" kern="0" dirty="0">
              <a:solidFill>
                <a:schemeClr val="hlink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k-SK" kern="0" dirty="0">
                <a:latin typeface="+mn-lt"/>
                <a:cs typeface="+mn-cs"/>
              </a:rPr>
              <a:t>fenolové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k-SK" kern="0" dirty="0" err="1">
                <a:latin typeface="+mn-lt"/>
                <a:cs typeface="+mn-cs"/>
              </a:rPr>
              <a:t>karbonylové</a:t>
            </a:r>
            <a:endParaRPr lang="sk-SK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k-SK" kern="0" dirty="0" err="1">
                <a:latin typeface="+mn-lt"/>
                <a:cs typeface="+mn-cs"/>
              </a:rPr>
              <a:t>hydroxylové</a:t>
            </a:r>
            <a:endParaRPr lang="sk-SK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k-SK" kern="0" dirty="0" err="1">
                <a:latin typeface="+mn-lt"/>
                <a:cs typeface="+mn-cs"/>
              </a:rPr>
              <a:t>aminové</a:t>
            </a:r>
            <a:endParaRPr lang="sk-SK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k-SK" kern="0" dirty="0" err="1">
                <a:latin typeface="+mn-lt"/>
                <a:cs typeface="+mn-cs"/>
              </a:rPr>
              <a:t>amidové</a:t>
            </a:r>
            <a:endParaRPr lang="sk-SK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-"/>
              <a:defRPr/>
            </a:pPr>
            <a:r>
              <a:rPr lang="sk-SK" kern="0" dirty="0">
                <a:latin typeface="+mn-lt"/>
                <a:cs typeface="+mn-cs"/>
              </a:rPr>
              <a:t>alifatické                    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HK </a:t>
            </a:r>
            <a:r>
              <a:rPr lang="sk-SK" sz="3200" b="1" kern="0" dirty="0" err="1">
                <a:solidFill>
                  <a:srgbClr val="FF0000"/>
                </a:solidFill>
                <a:latin typeface="+mn-lt"/>
                <a:cs typeface="+mn-cs"/>
              </a:rPr>
              <a:t>představují</a:t>
            </a: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 jeden z </a:t>
            </a:r>
            <a:r>
              <a:rPr lang="sk-SK" sz="3200" b="1" kern="0" dirty="0" err="1">
                <a:solidFill>
                  <a:srgbClr val="FF0000"/>
                </a:solidFill>
                <a:latin typeface="+mn-lt"/>
                <a:cs typeface="+mn-cs"/>
              </a:rPr>
              <a:t>nejsilnějších</a:t>
            </a: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k-SK" sz="3200" b="1" kern="0" dirty="0" err="1">
                <a:solidFill>
                  <a:srgbClr val="FF0000"/>
                </a:solidFill>
                <a:latin typeface="+mn-lt"/>
                <a:cs typeface="+mn-cs"/>
              </a:rPr>
              <a:t>chelatujících</a:t>
            </a: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k-SK" sz="3200" b="1" kern="0" dirty="0" err="1">
                <a:solidFill>
                  <a:srgbClr val="FF0000"/>
                </a:solidFill>
                <a:latin typeface="+mn-lt"/>
                <a:cs typeface="+mn-cs"/>
              </a:rPr>
              <a:t>činitelů</a:t>
            </a: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sk-SK" sz="3200" b="1" kern="0" dirty="0" err="1">
                <a:solidFill>
                  <a:srgbClr val="FF0000"/>
                </a:solidFill>
                <a:latin typeface="+mn-lt"/>
                <a:cs typeface="+mn-cs"/>
              </a:rPr>
              <a:t>mezi</a:t>
            </a: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k-SK" sz="3200" b="1" kern="0" dirty="0" err="1">
                <a:solidFill>
                  <a:srgbClr val="FF0000"/>
                </a:solidFill>
                <a:latin typeface="+mn-lt"/>
                <a:cs typeface="+mn-cs"/>
              </a:rPr>
              <a:t>přírodními</a:t>
            </a: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 OL !!!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sk-SK" sz="32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k-SK" kern="0" dirty="0">
                <a:latin typeface="+mn-lt"/>
                <a:cs typeface="+mn-cs"/>
              </a:rPr>
              <a:t>(</a:t>
            </a:r>
            <a:r>
              <a:rPr lang="sk-SK" kern="0" dirty="0" err="1">
                <a:latin typeface="+mn-lt"/>
                <a:cs typeface="+mn-cs"/>
              </a:rPr>
              <a:t>Peňa-Méndez</a:t>
            </a:r>
            <a:r>
              <a:rPr lang="sk-SK" kern="0" dirty="0">
                <a:latin typeface="+mn-lt"/>
                <a:cs typeface="+mn-cs"/>
              </a:rPr>
              <a:t> </a:t>
            </a:r>
            <a:r>
              <a:rPr lang="sk-SK" kern="0" dirty="0" err="1">
                <a:latin typeface="+mn-lt"/>
                <a:cs typeface="+mn-cs"/>
              </a:rPr>
              <a:t>et</a:t>
            </a:r>
            <a:r>
              <a:rPr lang="sk-SK" kern="0" dirty="0">
                <a:latin typeface="+mn-lt"/>
                <a:cs typeface="+mn-cs"/>
              </a:rPr>
              <a:t> al., 2005)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sk-SK" b="1" kern="0" dirty="0"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sk-SK" kern="0" dirty="0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741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DC19A1-7881-4208-8263-57CB2272D3C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délník 1"/>
          <p:cNvSpPr>
            <a:spLocks noChangeArrowheads="1"/>
          </p:cNvSpPr>
          <p:nvPr/>
        </p:nvSpPr>
        <p:spPr bwMode="auto">
          <a:xfrm>
            <a:off x="250825" y="917575"/>
            <a:ext cx="87868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cs-CZ" sz="3200" dirty="0">
                <a:latin typeface="+mn-lt"/>
                <a:cs typeface="Times New Roman" pitchFamily="18" charset="0"/>
              </a:rPr>
              <a:t> Žluté, světle hnědé barvy</a:t>
            </a:r>
            <a:endParaRPr lang="cs-CZ" sz="3200" b="1" i="1" dirty="0">
              <a:latin typeface="+mn-lt"/>
              <a:cs typeface="Times New Roman" pitchFamily="18" charset="0"/>
            </a:endParaRPr>
          </a:p>
          <a:p>
            <a:pPr algn="just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cs-CZ" sz="3200" b="1" i="1" dirty="0">
                <a:latin typeface="+mn-lt"/>
                <a:cs typeface="Times New Roman" pitchFamily="18" charset="0"/>
              </a:rPr>
              <a:t> </a:t>
            </a:r>
            <a:r>
              <a:rPr lang="cs-CZ" sz="3200" dirty="0">
                <a:latin typeface="+mn-lt"/>
                <a:cs typeface="Times New Roman" pitchFamily="18" charset="0"/>
              </a:rPr>
              <a:t>Molekulová hmotnost menší než HK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cs-CZ" sz="3200" dirty="0">
                <a:latin typeface="+mn-lt"/>
                <a:cs typeface="Times New Roman" pitchFamily="18" charset="0"/>
              </a:rPr>
              <a:t> Rozpustné v alkalických extraktech i v kyselinách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cs-CZ" sz="3200" dirty="0">
                <a:latin typeface="+mn-lt"/>
                <a:cs typeface="Times New Roman" pitchFamily="18" charset="0"/>
              </a:rPr>
              <a:t> Vyšší acidita, aktivita a pohyblivost 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cs-CZ" sz="3200" dirty="0">
                <a:latin typeface="+mn-lt"/>
                <a:cs typeface="Times New Roman" pitchFamily="18" charset="0"/>
              </a:rPr>
              <a:t> Jednodušší struktura než HK 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cs-CZ" sz="3200" dirty="0">
                <a:latin typeface="+mn-lt"/>
                <a:cs typeface="Times New Roman" pitchFamily="18" charset="0"/>
              </a:rPr>
              <a:t> Agresivní na minerální podíl půdy – ovlivňují mineralizaci a vyluhování v půdním profilu</a:t>
            </a:r>
            <a:endParaRPr lang="cs-CZ" sz="3200" dirty="0">
              <a:latin typeface="+mn-lt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FULVOKYSELINY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8436" name="obrázek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651375"/>
            <a:ext cx="20875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bdélník 4"/>
          <p:cNvSpPr>
            <a:spLocks noChangeArrowheads="1"/>
          </p:cNvSpPr>
          <p:nvPr/>
        </p:nvSpPr>
        <p:spPr bwMode="auto">
          <a:xfrm>
            <a:off x="2700338" y="580548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FK – práškový preparát (cz.exportpages.com)</a:t>
            </a:r>
          </a:p>
        </p:txBody>
      </p:sp>
      <p:sp>
        <p:nvSpPr>
          <p:cNvPr id="184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80F3A7-2397-4A4A-B1FA-FA9A5254765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FULVOKYSELINY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9459" name="obrázek 7" descr="C:\Users\luba\Pictures\TAN-FK2003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9" r="12500" b="65169"/>
          <a:stretch>
            <a:fillRect/>
          </a:stretch>
        </p:blipFill>
        <p:spPr bwMode="auto">
          <a:xfrm>
            <a:off x="298450" y="981075"/>
            <a:ext cx="85947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délník 3"/>
          <p:cNvSpPr>
            <a:spLocks noChangeArrowheads="1"/>
          </p:cNvSpPr>
          <p:nvPr/>
        </p:nvSpPr>
        <p:spPr bwMode="auto">
          <a:xfrm>
            <a:off x="179388" y="4724400"/>
            <a:ext cx="81375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Zesítěné molekuly FK dle Tan (2003), kde: A – sken elektronového mikroskopu půdních FK, B – uhlíková nanotrubička, C – nanogrid DNA</a:t>
            </a:r>
          </a:p>
        </p:txBody>
      </p:sp>
      <p:sp>
        <p:nvSpPr>
          <p:cNvPr id="1946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6AF877-0C0B-481C-894F-BC034C58633A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luba\Pictures\FK.strukt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r="-35"/>
          <a:stretch>
            <a:fillRect/>
          </a:stretch>
        </p:blipFill>
        <p:spPr bwMode="auto">
          <a:xfrm>
            <a:off x="1979613" y="1125538"/>
            <a:ext cx="4887912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bdélník 3"/>
          <p:cNvSpPr>
            <a:spLocks noChangeArrowheads="1"/>
          </p:cNvSpPr>
          <p:nvPr/>
        </p:nvSpPr>
        <p:spPr bwMode="auto">
          <a:xfrm>
            <a:off x="2549525" y="5475288"/>
            <a:ext cx="3748088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anose="02020603050405020304" pitchFamily="18" charset="0"/>
              </a:rPr>
              <a:t>Struktura FK dle Schnitzera (1977) </a:t>
            </a:r>
          </a:p>
        </p:txBody>
      </p:sp>
      <p:sp>
        <p:nvSpPr>
          <p:cNvPr id="20484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5FE9D-71FD-414F-9618-0628524D6FB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FULVOKYSELINY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1"/>
          <p:cNvSpPr>
            <a:spLocks noChangeArrowheads="1"/>
          </p:cNvSpPr>
          <p:nvPr/>
        </p:nvSpPr>
        <p:spPr bwMode="auto">
          <a:xfrm>
            <a:off x="3419475" y="969963"/>
            <a:ext cx="548957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Fulvokyseliny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• rozpustné ve vodě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• poutání živin v půdě (KVK až 700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mmol(+)/100 g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• přispívají k rozkladu minerálního podílu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půdy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Huminové kyseliny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• poutání živin v půdě (KVK 350 - 500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mmol(+)/100 g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• nejsou agresivní vůči minerálnímu podílu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půdy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Huminy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• mají pevnou vazbu s minerálním podílem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• tmel při tvorbě půdní struktury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5038"/>
            <a:ext cx="23590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HUMUSOVÉ LÁTKY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21509" name="TextovéPole 2"/>
          <p:cNvSpPr txBox="1">
            <a:spLocks noChangeArrowheads="1"/>
          </p:cNvSpPr>
          <p:nvPr/>
        </p:nvSpPr>
        <p:spPr bwMode="auto">
          <a:xfrm>
            <a:off x="263525" y="4941888"/>
            <a:ext cx="2859088" cy="30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/>
              <a:t>http://</a:t>
            </a:r>
            <a:r>
              <a:rPr lang="cs-CZ" altLang="cs-CZ" sz="1400"/>
              <a:t>af.czu.cz/penizek.přednášky.pdf</a:t>
            </a:r>
          </a:p>
        </p:txBody>
      </p:sp>
      <p:sp>
        <p:nvSpPr>
          <p:cNvPr id="215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933E6-FFA4-4D0C-B627-75D28854900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331913" y="847725"/>
            <a:ext cx="770572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/>
              <a:t>Elementární složení (C, N, H, O)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/>
              <a:t>UV-VIS spektra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/>
              <a:t>SFS spektra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/>
              <a:t>FTIR spektra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/>
              <a:t> EDXS spektra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800"/>
              <a:t>  </a:t>
            </a:r>
            <a:r>
              <a:rPr lang="cs-CZ" altLang="cs-CZ" sz="2800" baseline="30000"/>
              <a:t>13</a:t>
            </a:r>
            <a:r>
              <a:rPr lang="cs-CZ" altLang="cs-CZ" sz="2800"/>
              <a:t>C NMR - spektroskopie</a:t>
            </a:r>
            <a:endParaRPr lang="cs-CZ" altLang="cs-CZ" sz="2800" baseline="-250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Metody studia kvality  HL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23556" name="Obrázek 1" descr="File:Spectre Terahertz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90"/>
          <a:stretch>
            <a:fillRect/>
          </a:stretch>
        </p:blipFill>
        <p:spPr bwMode="auto">
          <a:xfrm>
            <a:off x="395288" y="4398963"/>
            <a:ext cx="73453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Obdélník 9"/>
          <p:cNvSpPr>
            <a:spLocks noChangeArrowheads="1"/>
          </p:cNvSpPr>
          <p:nvPr/>
        </p:nvSpPr>
        <p:spPr bwMode="auto">
          <a:xfrm>
            <a:off x="3922713" y="6548438"/>
            <a:ext cx="1595437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www.wikipedia.org</a:t>
            </a:r>
          </a:p>
        </p:txBody>
      </p:sp>
      <p:sp>
        <p:nvSpPr>
          <p:cNvPr id="23558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132638" y="626586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1E3CEA-495F-4122-89BC-F923D6B39CB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1"/>
          <p:cNvSpPr>
            <a:spLocks noChangeArrowheads="1"/>
          </p:cNvSpPr>
          <p:nvPr/>
        </p:nvSpPr>
        <p:spPr bwMode="auto">
          <a:xfrm>
            <a:off x="0" y="1196975"/>
            <a:ext cx="8748713" cy="4524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3200" dirty="0">
                <a:solidFill>
                  <a:srgbClr val="FF0000"/>
                </a:solidFill>
                <a:latin typeface="Arial Rounded MT Bold" pitchFamily="34" charset="0"/>
                <a:cs typeface="+mn-cs"/>
              </a:rPr>
              <a:t>Biopolymery vytvořené humifikací, specifické pro půdu !!!</a:t>
            </a:r>
          </a:p>
          <a:p>
            <a:pPr algn="ctr" eaLnBrk="1" hangingPunct="1">
              <a:defRPr/>
            </a:pPr>
            <a:endParaRPr lang="cs-CZ" sz="3200" dirty="0">
              <a:solidFill>
                <a:srgbClr val="FF0000"/>
              </a:solidFill>
              <a:latin typeface="Arial Rounded MT Bold" pitchFamily="34" charset="0"/>
              <a:cs typeface="+mn-cs"/>
            </a:endParaRPr>
          </a:p>
          <a:p>
            <a:pPr marL="457200" indent="-457200" algn="just" eaLnBrk="1" hangingPunct="1">
              <a:buClr>
                <a:srgbClr val="FF0000"/>
              </a:buClr>
              <a:buSzPct val="127000"/>
              <a:buFont typeface="Wingdings" pitchFamily="2" charset="2"/>
              <a:buChar char="Ø"/>
              <a:defRPr/>
            </a:pPr>
            <a:r>
              <a:rPr lang="cs-CZ" sz="3200" dirty="0">
                <a:latin typeface="Arial Rounded MT Bold" pitchFamily="34" charset="0"/>
                <a:cs typeface="+mn-cs"/>
              </a:rPr>
              <a:t>Skupina přírodních HL s podobným </a:t>
            </a:r>
            <a:r>
              <a:rPr lang="cs-CZ" sz="3200" dirty="0" err="1">
                <a:latin typeface="Arial Rounded MT Bold" pitchFamily="34" charset="0"/>
                <a:cs typeface="+mn-cs"/>
              </a:rPr>
              <a:t>chem</a:t>
            </a:r>
            <a:r>
              <a:rPr lang="cs-CZ" sz="3200" dirty="0">
                <a:latin typeface="Arial Rounded MT Bold" pitchFamily="34" charset="0"/>
                <a:cs typeface="+mn-cs"/>
              </a:rPr>
              <a:t>. složením a vlastnostmi, nejedná se o chemicky definované sloučeniny</a:t>
            </a:r>
          </a:p>
          <a:p>
            <a:pPr marL="457200" indent="-457200" algn="just" eaLnBrk="1" hangingPunct="1">
              <a:buClr>
                <a:srgbClr val="FF0000"/>
              </a:buClr>
              <a:buSzPct val="127000"/>
              <a:buFont typeface="Wingdings" pitchFamily="2" charset="2"/>
              <a:buChar char="Ø"/>
              <a:defRPr/>
            </a:pPr>
            <a:r>
              <a:rPr lang="cs-CZ" sz="3200" dirty="0">
                <a:latin typeface="Arial Rounded MT Bold" pitchFamily="34" charset="0"/>
                <a:cs typeface="+mn-cs"/>
              </a:rPr>
              <a:t>Struktura HK —&gt; nebyla dosud objasněna (aromatická hydrofobní složka a  alifatická hydrofilní složka)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PŮDNÍ 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8059A-8432-4087-A086-59E48A0DFEBE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900113" y="0"/>
            <a:ext cx="777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b="1"/>
              <a:t>Elementární složení HK (Pospíšilová, 2012)</a:t>
            </a:r>
          </a:p>
        </p:txBody>
      </p:sp>
      <p:grpSp>
        <p:nvGrpSpPr>
          <p:cNvPr id="25603" name="Group 549"/>
          <p:cNvGrpSpPr>
            <a:grpSpLocks/>
          </p:cNvGrpSpPr>
          <p:nvPr/>
        </p:nvGrpSpPr>
        <p:grpSpPr bwMode="auto">
          <a:xfrm>
            <a:off x="468313" y="1123950"/>
            <a:ext cx="7989887" cy="5124450"/>
            <a:chOff x="-2" y="-250"/>
            <a:chExt cx="2682" cy="3124"/>
          </a:xfrm>
        </p:grpSpPr>
        <p:grpSp>
          <p:nvGrpSpPr>
            <p:cNvPr id="25605" name="Group 547"/>
            <p:cNvGrpSpPr>
              <a:grpSpLocks/>
            </p:cNvGrpSpPr>
            <p:nvPr/>
          </p:nvGrpSpPr>
          <p:grpSpPr bwMode="auto">
            <a:xfrm>
              <a:off x="0" y="-79"/>
              <a:ext cx="2678" cy="2951"/>
              <a:chOff x="0" y="-79"/>
              <a:chExt cx="2678" cy="2951"/>
            </a:xfrm>
          </p:grpSpPr>
          <p:grpSp>
            <p:nvGrpSpPr>
              <p:cNvPr id="25607" name="Group 476"/>
              <p:cNvGrpSpPr>
                <a:grpSpLocks/>
              </p:cNvGrpSpPr>
              <p:nvPr/>
            </p:nvGrpSpPr>
            <p:grpSpPr bwMode="auto">
              <a:xfrm>
                <a:off x="0" y="0"/>
                <a:ext cx="863" cy="397"/>
                <a:chOff x="0" y="0"/>
                <a:chExt cx="863" cy="397"/>
              </a:xfrm>
            </p:grpSpPr>
            <p:sp>
              <p:nvSpPr>
                <p:cNvPr id="26736" name="Rectangle 439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8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</a:rPr>
                    <a:t>HK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</p:txBody>
            </p:sp>
            <p:sp>
              <p:nvSpPr>
                <p:cNvPr id="26737" name="Rectangle 475"/>
                <p:cNvSpPr>
                  <a:spLocks noChangeArrowheads="1"/>
                </p:cNvSpPr>
                <p:nvPr/>
              </p:nvSpPr>
              <p:spPr bwMode="auto">
                <a:xfrm>
                  <a:off x="0" y="2"/>
                  <a:ext cx="8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08" name="Group 478"/>
              <p:cNvGrpSpPr>
                <a:grpSpLocks/>
              </p:cNvGrpSpPr>
              <p:nvPr/>
            </p:nvGrpSpPr>
            <p:grpSpPr bwMode="auto">
              <a:xfrm>
                <a:off x="863" y="-79"/>
                <a:ext cx="363" cy="476"/>
                <a:chOff x="863" y="-79"/>
                <a:chExt cx="363" cy="476"/>
              </a:xfrm>
            </p:grpSpPr>
            <p:sp>
              <p:nvSpPr>
                <p:cNvPr id="26734" name="Rectangle 440"/>
                <p:cNvSpPr>
                  <a:spLocks noChangeArrowheads="1"/>
                </p:cNvSpPr>
                <p:nvPr/>
              </p:nvSpPr>
              <p:spPr bwMode="auto">
                <a:xfrm>
                  <a:off x="869" y="-79"/>
                  <a:ext cx="351" cy="4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C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(hm.%)</a:t>
                  </a: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35" name="Rectangle 477"/>
                <p:cNvSpPr>
                  <a:spLocks noChangeArrowheads="1"/>
                </p:cNvSpPr>
                <p:nvPr/>
              </p:nvSpPr>
              <p:spPr bwMode="auto">
                <a:xfrm>
                  <a:off x="863" y="2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09" name="Group 480"/>
              <p:cNvGrpSpPr>
                <a:grpSpLocks/>
              </p:cNvGrpSpPr>
              <p:nvPr/>
            </p:nvGrpSpPr>
            <p:grpSpPr bwMode="auto">
              <a:xfrm>
                <a:off x="1226" y="0"/>
                <a:ext cx="363" cy="397"/>
                <a:chOff x="1226" y="0"/>
                <a:chExt cx="363" cy="397"/>
              </a:xfrm>
            </p:grpSpPr>
            <p:sp>
              <p:nvSpPr>
                <p:cNvPr id="26732" name="Rectangle 441"/>
                <p:cNvSpPr>
                  <a:spLocks noChangeArrowheads="1"/>
                </p:cNvSpPr>
                <p:nvPr/>
              </p:nvSpPr>
              <p:spPr bwMode="auto">
                <a:xfrm>
                  <a:off x="1232" y="6"/>
                  <a:ext cx="353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H (hm.%)</a:t>
                  </a: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33" name="Rectangle 479"/>
                <p:cNvSpPr>
                  <a:spLocks noChangeArrowheads="1"/>
                </p:cNvSpPr>
                <p:nvPr/>
              </p:nvSpPr>
              <p:spPr bwMode="auto">
                <a:xfrm>
                  <a:off x="1226" y="2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0" name="Group 482"/>
              <p:cNvGrpSpPr>
                <a:grpSpLocks/>
              </p:cNvGrpSpPr>
              <p:nvPr/>
            </p:nvGrpSpPr>
            <p:grpSpPr bwMode="auto">
              <a:xfrm>
                <a:off x="1589" y="0"/>
                <a:ext cx="363" cy="397"/>
                <a:chOff x="1589" y="0"/>
                <a:chExt cx="363" cy="397"/>
              </a:xfrm>
            </p:grpSpPr>
            <p:sp>
              <p:nvSpPr>
                <p:cNvPr id="26730" name="Rectangle 442"/>
                <p:cNvSpPr>
                  <a:spLocks noChangeArrowheads="1"/>
                </p:cNvSpPr>
                <p:nvPr/>
              </p:nvSpPr>
              <p:spPr bwMode="auto">
                <a:xfrm>
                  <a:off x="1595" y="6"/>
                  <a:ext cx="3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N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(hm.%)</a:t>
                  </a: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31" name="Rectangle 481"/>
                <p:cNvSpPr>
                  <a:spLocks noChangeArrowheads="1"/>
                </p:cNvSpPr>
                <p:nvPr/>
              </p:nvSpPr>
              <p:spPr bwMode="auto">
                <a:xfrm>
                  <a:off x="1589" y="2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1" name="Group 484"/>
              <p:cNvGrpSpPr>
                <a:grpSpLocks/>
              </p:cNvGrpSpPr>
              <p:nvPr/>
            </p:nvGrpSpPr>
            <p:grpSpPr bwMode="auto">
              <a:xfrm>
                <a:off x="1952" y="0"/>
                <a:ext cx="363" cy="397"/>
                <a:chOff x="1952" y="0"/>
                <a:chExt cx="363" cy="397"/>
              </a:xfrm>
            </p:grpSpPr>
            <p:sp>
              <p:nvSpPr>
                <p:cNvPr id="26728" name="Rectangle 443"/>
                <p:cNvSpPr>
                  <a:spLocks noChangeArrowheads="1"/>
                </p:cNvSpPr>
                <p:nvPr/>
              </p:nvSpPr>
              <p:spPr bwMode="auto">
                <a:xfrm>
                  <a:off x="1958" y="6"/>
                  <a:ext cx="3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S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(hm.%)</a:t>
                  </a: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29" name="Rectangle 483"/>
                <p:cNvSpPr>
                  <a:spLocks noChangeArrowheads="1"/>
                </p:cNvSpPr>
                <p:nvPr/>
              </p:nvSpPr>
              <p:spPr bwMode="auto">
                <a:xfrm>
                  <a:off x="1952" y="2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2" name="Group 486"/>
              <p:cNvGrpSpPr>
                <a:grpSpLocks/>
              </p:cNvGrpSpPr>
              <p:nvPr/>
            </p:nvGrpSpPr>
            <p:grpSpPr bwMode="auto">
              <a:xfrm>
                <a:off x="2315" y="0"/>
                <a:ext cx="363" cy="397"/>
                <a:chOff x="2315" y="0"/>
                <a:chExt cx="363" cy="397"/>
              </a:xfrm>
            </p:grpSpPr>
            <p:sp>
              <p:nvSpPr>
                <p:cNvPr id="26726" name="Rectangle 444"/>
                <p:cNvSpPr>
                  <a:spLocks noChangeArrowheads="1"/>
                </p:cNvSpPr>
                <p:nvPr/>
              </p:nvSpPr>
              <p:spPr bwMode="auto">
                <a:xfrm>
                  <a:off x="2321" y="6"/>
                  <a:ext cx="3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dirty="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O (hm.%)</a:t>
                  </a:r>
                  <a:endParaRPr lang="cs-CZ" altLang="cs-CZ" sz="1800" b="1" dirty="0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dirty="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27" name="Rectangle 485"/>
                <p:cNvSpPr>
                  <a:spLocks noChangeArrowheads="1"/>
                </p:cNvSpPr>
                <p:nvPr/>
              </p:nvSpPr>
              <p:spPr bwMode="auto">
                <a:xfrm>
                  <a:off x="2315" y="2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3" name="Group 488"/>
              <p:cNvGrpSpPr>
                <a:grpSpLocks/>
              </p:cNvGrpSpPr>
              <p:nvPr/>
            </p:nvGrpSpPr>
            <p:grpSpPr bwMode="auto">
              <a:xfrm>
                <a:off x="0" y="403"/>
                <a:ext cx="892" cy="512"/>
                <a:chOff x="0" y="403"/>
                <a:chExt cx="892" cy="512"/>
              </a:xfrm>
            </p:grpSpPr>
            <p:sp>
              <p:nvSpPr>
                <p:cNvPr id="26724" name="Rectangle 445"/>
                <p:cNvSpPr>
                  <a:spLocks noChangeArrowheads="1"/>
                </p:cNvSpPr>
                <p:nvPr/>
              </p:nvSpPr>
              <p:spPr bwMode="auto">
                <a:xfrm>
                  <a:off x="6" y="409"/>
                  <a:ext cx="886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HK - Černozem modální (Bratčice)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</p:txBody>
            </p:sp>
            <p:sp>
              <p:nvSpPr>
                <p:cNvPr id="26725" name="Rectangle 48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8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4" name="Group 490"/>
              <p:cNvGrpSpPr>
                <a:grpSpLocks/>
              </p:cNvGrpSpPr>
              <p:nvPr/>
            </p:nvGrpSpPr>
            <p:grpSpPr bwMode="auto">
              <a:xfrm>
                <a:off x="863" y="403"/>
                <a:ext cx="363" cy="512"/>
                <a:chOff x="863" y="403"/>
                <a:chExt cx="363" cy="512"/>
              </a:xfrm>
            </p:grpSpPr>
            <p:sp>
              <p:nvSpPr>
                <p:cNvPr id="26722" name="Rectangle 446"/>
                <p:cNvSpPr>
                  <a:spLocks noChangeArrowheads="1"/>
                </p:cNvSpPr>
                <p:nvPr/>
              </p:nvSpPr>
              <p:spPr bwMode="auto">
                <a:xfrm>
                  <a:off x="869" y="409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33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23" name="Rectangle 489"/>
                <p:cNvSpPr>
                  <a:spLocks noChangeArrowheads="1"/>
                </p:cNvSpPr>
                <p:nvPr/>
              </p:nvSpPr>
              <p:spPr bwMode="auto">
                <a:xfrm>
                  <a:off x="863" y="403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5" name="Group 492"/>
              <p:cNvGrpSpPr>
                <a:grpSpLocks/>
              </p:cNvGrpSpPr>
              <p:nvPr/>
            </p:nvGrpSpPr>
            <p:grpSpPr bwMode="auto">
              <a:xfrm>
                <a:off x="1226" y="403"/>
                <a:ext cx="363" cy="512"/>
                <a:chOff x="1226" y="403"/>
                <a:chExt cx="363" cy="512"/>
              </a:xfrm>
            </p:grpSpPr>
            <p:sp>
              <p:nvSpPr>
                <p:cNvPr id="26720" name="Rectangle 447"/>
                <p:cNvSpPr>
                  <a:spLocks noChangeArrowheads="1"/>
                </p:cNvSpPr>
                <p:nvPr/>
              </p:nvSpPr>
              <p:spPr bwMode="auto">
                <a:xfrm>
                  <a:off x="1232" y="409"/>
                  <a:ext cx="35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2,</a:t>
                  </a:r>
                  <a:r>
                    <a:rPr lang="cs-CZ" altLang="cs-CZ" sz="180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76</a:t>
                  </a:r>
                  <a:endParaRPr lang="cs-CZ" altLang="cs-CZ" sz="1800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21" name="Rectangle 491"/>
                <p:cNvSpPr>
                  <a:spLocks noChangeArrowheads="1"/>
                </p:cNvSpPr>
                <p:nvPr/>
              </p:nvSpPr>
              <p:spPr bwMode="auto">
                <a:xfrm>
                  <a:off x="1226" y="403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6" name="Group 494"/>
              <p:cNvGrpSpPr>
                <a:grpSpLocks/>
              </p:cNvGrpSpPr>
              <p:nvPr/>
            </p:nvGrpSpPr>
            <p:grpSpPr bwMode="auto">
              <a:xfrm>
                <a:off x="1589" y="403"/>
                <a:ext cx="363" cy="512"/>
                <a:chOff x="1589" y="403"/>
                <a:chExt cx="363" cy="512"/>
              </a:xfrm>
            </p:grpSpPr>
            <p:sp>
              <p:nvSpPr>
                <p:cNvPr id="26718" name="Rectangle 448"/>
                <p:cNvSpPr>
                  <a:spLocks noChangeArrowheads="1"/>
                </p:cNvSpPr>
                <p:nvPr/>
              </p:nvSpPr>
              <p:spPr bwMode="auto">
                <a:xfrm>
                  <a:off x="1595" y="409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1,97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19" name="Rectangle 493"/>
                <p:cNvSpPr>
                  <a:spLocks noChangeArrowheads="1"/>
                </p:cNvSpPr>
                <p:nvPr/>
              </p:nvSpPr>
              <p:spPr bwMode="auto">
                <a:xfrm>
                  <a:off x="1589" y="403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7" name="Group 496"/>
              <p:cNvGrpSpPr>
                <a:grpSpLocks/>
              </p:cNvGrpSpPr>
              <p:nvPr/>
            </p:nvGrpSpPr>
            <p:grpSpPr bwMode="auto">
              <a:xfrm>
                <a:off x="1952" y="403"/>
                <a:ext cx="363" cy="512"/>
                <a:chOff x="1952" y="403"/>
                <a:chExt cx="363" cy="512"/>
              </a:xfrm>
            </p:grpSpPr>
            <p:sp>
              <p:nvSpPr>
                <p:cNvPr id="26716" name="Rectangle 449"/>
                <p:cNvSpPr>
                  <a:spLocks noChangeArrowheads="1"/>
                </p:cNvSpPr>
                <p:nvPr/>
              </p:nvSpPr>
              <p:spPr bwMode="auto">
                <a:xfrm>
                  <a:off x="1958" y="409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0,07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17" name="Rectangle 495"/>
                <p:cNvSpPr>
                  <a:spLocks noChangeArrowheads="1"/>
                </p:cNvSpPr>
                <p:nvPr/>
              </p:nvSpPr>
              <p:spPr bwMode="auto">
                <a:xfrm>
                  <a:off x="1952" y="403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8" name="Group 498"/>
              <p:cNvGrpSpPr>
                <a:grpSpLocks/>
              </p:cNvGrpSpPr>
              <p:nvPr/>
            </p:nvGrpSpPr>
            <p:grpSpPr bwMode="auto">
              <a:xfrm>
                <a:off x="2315" y="403"/>
                <a:ext cx="363" cy="512"/>
                <a:chOff x="2315" y="403"/>
                <a:chExt cx="363" cy="512"/>
              </a:xfrm>
            </p:grpSpPr>
            <p:sp>
              <p:nvSpPr>
                <p:cNvPr id="26714" name="Rectangle 450"/>
                <p:cNvSpPr>
                  <a:spLocks noChangeArrowheads="1"/>
                </p:cNvSpPr>
                <p:nvPr/>
              </p:nvSpPr>
              <p:spPr bwMode="auto">
                <a:xfrm>
                  <a:off x="2321" y="409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26,31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15" name="Rectangle 497"/>
                <p:cNvSpPr>
                  <a:spLocks noChangeArrowheads="1"/>
                </p:cNvSpPr>
                <p:nvPr/>
              </p:nvSpPr>
              <p:spPr bwMode="auto">
                <a:xfrm>
                  <a:off x="2315" y="403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19" name="Group 500"/>
              <p:cNvGrpSpPr>
                <a:grpSpLocks/>
              </p:cNvGrpSpPr>
              <p:nvPr/>
            </p:nvGrpSpPr>
            <p:grpSpPr bwMode="auto">
              <a:xfrm>
                <a:off x="0" y="921"/>
                <a:ext cx="863" cy="512"/>
                <a:chOff x="0" y="921"/>
                <a:chExt cx="863" cy="512"/>
              </a:xfrm>
            </p:grpSpPr>
            <p:sp>
              <p:nvSpPr>
                <p:cNvPr id="26712" name="Rectangle 451"/>
                <p:cNvSpPr>
                  <a:spLocks noChangeArrowheads="1"/>
                </p:cNvSpPr>
                <p:nvPr/>
              </p:nvSpPr>
              <p:spPr bwMode="auto">
                <a:xfrm>
                  <a:off x="6" y="927"/>
                  <a:ext cx="8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rgbClr val="000099"/>
                    </a:solidFill>
                    <a:latin typeface="+mn-lt"/>
                    <a:cs typeface="Times New Roman" panose="02020603050405020304" pitchFamily="18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Pseudoglej glejový (Kameničky)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13" name="Rectangle 499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8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0" name="Group 502"/>
              <p:cNvGrpSpPr>
                <a:grpSpLocks/>
              </p:cNvGrpSpPr>
              <p:nvPr/>
            </p:nvGrpSpPr>
            <p:grpSpPr bwMode="auto">
              <a:xfrm>
                <a:off x="863" y="921"/>
                <a:ext cx="363" cy="512"/>
                <a:chOff x="863" y="921"/>
                <a:chExt cx="363" cy="512"/>
              </a:xfrm>
            </p:grpSpPr>
            <p:sp>
              <p:nvSpPr>
                <p:cNvPr id="26710" name="Rectangle 452"/>
                <p:cNvSpPr>
                  <a:spLocks noChangeArrowheads="1"/>
                </p:cNvSpPr>
                <p:nvPr/>
              </p:nvSpPr>
              <p:spPr bwMode="auto">
                <a:xfrm>
                  <a:off x="869" y="927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49,19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11" name="Rectangle 501"/>
                <p:cNvSpPr>
                  <a:spLocks noChangeArrowheads="1"/>
                </p:cNvSpPr>
                <p:nvPr/>
              </p:nvSpPr>
              <p:spPr bwMode="auto">
                <a:xfrm>
                  <a:off x="863" y="921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1" name="Group 504"/>
              <p:cNvGrpSpPr>
                <a:grpSpLocks/>
              </p:cNvGrpSpPr>
              <p:nvPr/>
            </p:nvGrpSpPr>
            <p:grpSpPr bwMode="auto">
              <a:xfrm>
                <a:off x="1226" y="921"/>
                <a:ext cx="363" cy="512"/>
                <a:chOff x="1226" y="921"/>
                <a:chExt cx="363" cy="512"/>
              </a:xfrm>
            </p:grpSpPr>
            <p:sp>
              <p:nvSpPr>
                <p:cNvPr id="26708" name="Rectangle 453"/>
                <p:cNvSpPr>
                  <a:spLocks noChangeArrowheads="1"/>
                </p:cNvSpPr>
                <p:nvPr/>
              </p:nvSpPr>
              <p:spPr bwMode="auto">
                <a:xfrm>
                  <a:off x="1232" y="927"/>
                  <a:ext cx="35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4,84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09" name="Rectangle 503"/>
                <p:cNvSpPr>
                  <a:spLocks noChangeArrowheads="1"/>
                </p:cNvSpPr>
                <p:nvPr/>
              </p:nvSpPr>
              <p:spPr bwMode="auto">
                <a:xfrm>
                  <a:off x="1226" y="921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2" name="Group 506"/>
              <p:cNvGrpSpPr>
                <a:grpSpLocks/>
              </p:cNvGrpSpPr>
              <p:nvPr/>
            </p:nvGrpSpPr>
            <p:grpSpPr bwMode="auto">
              <a:xfrm>
                <a:off x="1589" y="921"/>
                <a:ext cx="363" cy="512"/>
                <a:chOff x="1589" y="921"/>
                <a:chExt cx="363" cy="512"/>
              </a:xfrm>
            </p:grpSpPr>
            <p:sp>
              <p:nvSpPr>
                <p:cNvPr id="26706" name="Rectangle 454"/>
                <p:cNvSpPr>
                  <a:spLocks noChangeArrowheads="1"/>
                </p:cNvSpPr>
                <p:nvPr/>
              </p:nvSpPr>
              <p:spPr bwMode="auto">
                <a:xfrm>
                  <a:off x="1595" y="927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4,84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07" name="Rectangle 505"/>
                <p:cNvSpPr>
                  <a:spLocks noChangeArrowheads="1"/>
                </p:cNvSpPr>
                <p:nvPr/>
              </p:nvSpPr>
              <p:spPr bwMode="auto">
                <a:xfrm>
                  <a:off x="1589" y="921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3" name="Group 508"/>
              <p:cNvGrpSpPr>
                <a:grpSpLocks/>
              </p:cNvGrpSpPr>
              <p:nvPr/>
            </p:nvGrpSpPr>
            <p:grpSpPr bwMode="auto">
              <a:xfrm>
                <a:off x="1952" y="921"/>
                <a:ext cx="363" cy="512"/>
                <a:chOff x="1952" y="921"/>
                <a:chExt cx="363" cy="512"/>
              </a:xfrm>
            </p:grpSpPr>
            <p:sp>
              <p:nvSpPr>
                <p:cNvPr id="26704" name="Rectangle 455"/>
                <p:cNvSpPr>
                  <a:spLocks noChangeArrowheads="1"/>
                </p:cNvSpPr>
                <p:nvPr/>
              </p:nvSpPr>
              <p:spPr bwMode="auto">
                <a:xfrm>
                  <a:off x="1958" y="927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0,32</a:t>
                  </a:r>
                  <a:endParaRPr lang="cs-CZ" altLang="cs-CZ" sz="1800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05" name="Rectangle 507"/>
                <p:cNvSpPr>
                  <a:spLocks noChangeArrowheads="1"/>
                </p:cNvSpPr>
                <p:nvPr/>
              </p:nvSpPr>
              <p:spPr bwMode="auto">
                <a:xfrm>
                  <a:off x="1952" y="921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4" name="Group 510"/>
              <p:cNvGrpSpPr>
                <a:grpSpLocks/>
              </p:cNvGrpSpPr>
              <p:nvPr/>
            </p:nvGrpSpPr>
            <p:grpSpPr bwMode="auto">
              <a:xfrm>
                <a:off x="2315" y="921"/>
                <a:ext cx="363" cy="512"/>
                <a:chOff x="2315" y="921"/>
                <a:chExt cx="363" cy="512"/>
              </a:xfrm>
            </p:grpSpPr>
            <p:sp>
              <p:nvSpPr>
                <p:cNvPr id="26702" name="Rectangle 456"/>
                <p:cNvSpPr>
                  <a:spLocks noChangeArrowheads="1"/>
                </p:cNvSpPr>
                <p:nvPr/>
              </p:nvSpPr>
              <p:spPr bwMode="auto">
                <a:xfrm>
                  <a:off x="2321" y="927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34,38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03" name="Rectangle 509"/>
                <p:cNvSpPr>
                  <a:spLocks noChangeArrowheads="1"/>
                </p:cNvSpPr>
                <p:nvPr/>
              </p:nvSpPr>
              <p:spPr bwMode="auto">
                <a:xfrm>
                  <a:off x="2315" y="921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5" name="Group 512"/>
              <p:cNvGrpSpPr>
                <a:grpSpLocks/>
              </p:cNvGrpSpPr>
              <p:nvPr/>
            </p:nvGrpSpPr>
            <p:grpSpPr bwMode="auto">
              <a:xfrm>
                <a:off x="0" y="1439"/>
                <a:ext cx="863" cy="512"/>
                <a:chOff x="0" y="1439"/>
                <a:chExt cx="863" cy="512"/>
              </a:xfrm>
            </p:grpSpPr>
            <p:sp>
              <p:nvSpPr>
                <p:cNvPr id="26700" name="Rectangle 457"/>
                <p:cNvSpPr>
                  <a:spLocks noChangeArrowheads="1"/>
                </p:cNvSpPr>
                <p:nvPr/>
              </p:nvSpPr>
              <p:spPr bwMode="auto">
                <a:xfrm>
                  <a:off x="6" y="1445"/>
                  <a:ext cx="8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Hnědozem modální (Vev. Knínice)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701" name="Rectangle 511"/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8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6" name="Group 514"/>
              <p:cNvGrpSpPr>
                <a:grpSpLocks/>
              </p:cNvGrpSpPr>
              <p:nvPr/>
            </p:nvGrpSpPr>
            <p:grpSpPr bwMode="auto">
              <a:xfrm>
                <a:off x="863" y="1439"/>
                <a:ext cx="363" cy="512"/>
                <a:chOff x="863" y="1439"/>
                <a:chExt cx="363" cy="512"/>
              </a:xfrm>
            </p:grpSpPr>
            <p:sp>
              <p:nvSpPr>
                <p:cNvPr id="26698" name="Rectangle 458"/>
                <p:cNvSpPr>
                  <a:spLocks noChangeArrowheads="1"/>
                </p:cNvSpPr>
                <p:nvPr/>
              </p:nvSpPr>
              <p:spPr bwMode="auto">
                <a:xfrm>
                  <a:off x="869" y="1445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39,93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99" name="Rectangle 513"/>
                <p:cNvSpPr>
                  <a:spLocks noChangeArrowheads="1"/>
                </p:cNvSpPr>
                <p:nvPr/>
              </p:nvSpPr>
              <p:spPr bwMode="auto">
                <a:xfrm>
                  <a:off x="863" y="1439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7" name="Group 516"/>
              <p:cNvGrpSpPr>
                <a:grpSpLocks/>
              </p:cNvGrpSpPr>
              <p:nvPr/>
            </p:nvGrpSpPr>
            <p:grpSpPr bwMode="auto">
              <a:xfrm>
                <a:off x="1226" y="1439"/>
                <a:ext cx="363" cy="512"/>
                <a:chOff x="1226" y="1439"/>
                <a:chExt cx="363" cy="512"/>
              </a:xfrm>
            </p:grpSpPr>
            <p:sp>
              <p:nvSpPr>
                <p:cNvPr id="26696" name="Rectangle 459"/>
                <p:cNvSpPr>
                  <a:spLocks noChangeArrowheads="1"/>
                </p:cNvSpPr>
                <p:nvPr/>
              </p:nvSpPr>
              <p:spPr bwMode="auto">
                <a:xfrm>
                  <a:off x="1232" y="1445"/>
                  <a:ext cx="35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4,15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97" name="Rectangle 515"/>
                <p:cNvSpPr>
                  <a:spLocks noChangeArrowheads="1"/>
                </p:cNvSpPr>
                <p:nvPr/>
              </p:nvSpPr>
              <p:spPr bwMode="auto">
                <a:xfrm>
                  <a:off x="1226" y="1439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8" name="Group 518"/>
              <p:cNvGrpSpPr>
                <a:grpSpLocks/>
              </p:cNvGrpSpPr>
              <p:nvPr/>
            </p:nvGrpSpPr>
            <p:grpSpPr bwMode="auto">
              <a:xfrm>
                <a:off x="1589" y="1439"/>
                <a:ext cx="363" cy="512"/>
                <a:chOff x="1589" y="1439"/>
                <a:chExt cx="363" cy="512"/>
              </a:xfrm>
            </p:grpSpPr>
            <p:sp>
              <p:nvSpPr>
                <p:cNvPr id="26694" name="Rectangle 460"/>
                <p:cNvSpPr>
                  <a:spLocks noChangeArrowheads="1"/>
                </p:cNvSpPr>
                <p:nvPr/>
              </p:nvSpPr>
              <p:spPr bwMode="auto">
                <a:xfrm>
                  <a:off x="1595" y="1445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3,86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95" name="Rectangle 517"/>
                <p:cNvSpPr>
                  <a:spLocks noChangeArrowheads="1"/>
                </p:cNvSpPr>
                <p:nvPr/>
              </p:nvSpPr>
              <p:spPr bwMode="auto">
                <a:xfrm>
                  <a:off x="1589" y="1439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29" name="Group 520"/>
              <p:cNvGrpSpPr>
                <a:grpSpLocks/>
              </p:cNvGrpSpPr>
              <p:nvPr/>
            </p:nvGrpSpPr>
            <p:grpSpPr bwMode="auto">
              <a:xfrm>
                <a:off x="1952" y="1439"/>
                <a:ext cx="363" cy="512"/>
                <a:chOff x="1952" y="1439"/>
                <a:chExt cx="363" cy="512"/>
              </a:xfrm>
            </p:grpSpPr>
            <p:sp>
              <p:nvSpPr>
                <p:cNvPr id="26692" name="Rectangle 461"/>
                <p:cNvSpPr>
                  <a:spLocks noChangeArrowheads="1"/>
                </p:cNvSpPr>
                <p:nvPr/>
              </p:nvSpPr>
              <p:spPr bwMode="auto">
                <a:xfrm>
                  <a:off x="1958" y="1445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0,28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93" name="Rectangle 519"/>
                <p:cNvSpPr>
                  <a:spLocks noChangeArrowheads="1"/>
                </p:cNvSpPr>
                <p:nvPr/>
              </p:nvSpPr>
              <p:spPr bwMode="auto">
                <a:xfrm>
                  <a:off x="1952" y="1439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0" name="Group 522"/>
              <p:cNvGrpSpPr>
                <a:grpSpLocks/>
              </p:cNvGrpSpPr>
              <p:nvPr/>
            </p:nvGrpSpPr>
            <p:grpSpPr bwMode="auto">
              <a:xfrm>
                <a:off x="2315" y="1439"/>
                <a:ext cx="363" cy="512"/>
                <a:chOff x="2315" y="1439"/>
                <a:chExt cx="363" cy="512"/>
              </a:xfrm>
            </p:grpSpPr>
            <p:sp>
              <p:nvSpPr>
                <p:cNvPr id="26690" name="Rectangle 462"/>
                <p:cNvSpPr>
                  <a:spLocks noChangeArrowheads="1"/>
                </p:cNvSpPr>
                <p:nvPr/>
              </p:nvSpPr>
              <p:spPr bwMode="auto">
                <a:xfrm>
                  <a:off x="2321" y="1445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30,32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91" name="Rectangle 521"/>
                <p:cNvSpPr>
                  <a:spLocks noChangeArrowheads="1"/>
                </p:cNvSpPr>
                <p:nvPr/>
              </p:nvSpPr>
              <p:spPr bwMode="auto">
                <a:xfrm>
                  <a:off x="2315" y="1439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1" name="Group 524"/>
              <p:cNvGrpSpPr>
                <a:grpSpLocks/>
              </p:cNvGrpSpPr>
              <p:nvPr/>
            </p:nvGrpSpPr>
            <p:grpSpPr bwMode="auto">
              <a:xfrm>
                <a:off x="0" y="1957"/>
                <a:ext cx="863" cy="512"/>
                <a:chOff x="0" y="1957"/>
                <a:chExt cx="863" cy="512"/>
              </a:xfrm>
            </p:grpSpPr>
            <p:sp>
              <p:nvSpPr>
                <p:cNvPr id="26688" name="Rectangle 463"/>
                <p:cNvSpPr>
                  <a:spLocks noChangeArrowheads="1"/>
                </p:cNvSpPr>
                <p:nvPr/>
              </p:nvSpPr>
              <p:spPr bwMode="auto">
                <a:xfrm>
                  <a:off x="6" y="1963"/>
                  <a:ext cx="8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HK - Elliot standard 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89" name="Rectangle 523"/>
                <p:cNvSpPr>
                  <a:spLocks noChangeArrowheads="1"/>
                </p:cNvSpPr>
                <p:nvPr/>
              </p:nvSpPr>
              <p:spPr bwMode="auto">
                <a:xfrm>
                  <a:off x="0" y="1958"/>
                  <a:ext cx="8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2" name="Group 526"/>
              <p:cNvGrpSpPr>
                <a:grpSpLocks/>
              </p:cNvGrpSpPr>
              <p:nvPr/>
            </p:nvGrpSpPr>
            <p:grpSpPr bwMode="auto">
              <a:xfrm>
                <a:off x="863" y="1957"/>
                <a:ext cx="363" cy="512"/>
                <a:chOff x="863" y="1957"/>
                <a:chExt cx="363" cy="512"/>
              </a:xfrm>
            </p:grpSpPr>
            <p:sp>
              <p:nvSpPr>
                <p:cNvPr id="26686" name="Rectangle 464"/>
                <p:cNvSpPr>
                  <a:spLocks noChangeArrowheads="1"/>
                </p:cNvSpPr>
                <p:nvPr/>
              </p:nvSpPr>
              <p:spPr bwMode="auto">
                <a:xfrm>
                  <a:off x="869" y="1963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58,13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87" name="Rectangle 525"/>
                <p:cNvSpPr>
                  <a:spLocks noChangeArrowheads="1"/>
                </p:cNvSpPr>
                <p:nvPr/>
              </p:nvSpPr>
              <p:spPr bwMode="auto">
                <a:xfrm>
                  <a:off x="863" y="1958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3" name="Group 528"/>
              <p:cNvGrpSpPr>
                <a:grpSpLocks/>
              </p:cNvGrpSpPr>
              <p:nvPr/>
            </p:nvGrpSpPr>
            <p:grpSpPr bwMode="auto">
              <a:xfrm>
                <a:off x="1226" y="1957"/>
                <a:ext cx="363" cy="512"/>
                <a:chOff x="1226" y="1957"/>
                <a:chExt cx="363" cy="512"/>
              </a:xfrm>
            </p:grpSpPr>
            <p:sp>
              <p:nvSpPr>
                <p:cNvPr id="26684" name="Rectangle 465"/>
                <p:cNvSpPr>
                  <a:spLocks noChangeArrowheads="1"/>
                </p:cNvSpPr>
                <p:nvPr/>
              </p:nvSpPr>
              <p:spPr bwMode="auto">
                <a:xfrm>
                  <a:off x="1232" y="1963"/>
                  <a:ext cx="35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3,68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85" name="Rectangle 527"/>
                <p:cNvSpPr>
                  <a:spLocks noChangeArrowheads="1"/>
                </p:cNvSpPr>
                <p:nvPr/>
              </p:nvSpPr>
              <p:spPr bwMode="auto">
                <a:xfrm>
                  <a:off x="1226" y="1958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4" name="Group 530"/>
              <p:cNvGrpSpPr>
                <a:grpSpLocks/>
              </p:cNvGrpSpPr>
              <p:nvPr/>
            </p:nvGrpSpPr>
            <p:grpSpPr bwMode="auto">
              <a:xfrm>
                <a:off x="1589" y="1957"/>
                <a:ext cx="363" cy="512"/>
                <a:chOff x="1589" y="1957"/>
                <a:chExt cx="363" cy="512"/>
              </a:xfrm>
            </p:grpSpPr>
            <p:sp>
              <p:nvSpPr>
                <p:cNvPr id="26682" name="Rectangle 466"/>
                <p:cNvSpPr>
                  <a:spLocks noChangeArrowheads="1"/>
                </p:cNvSpPr>
                <p:nvPr/>
              </p:nvSpPr>
              <p:spPr bwMode="auto">
                <a:xfrm>
                  <a:off x="1595" y="1963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4,14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83" name="Rectangle 529"/>
                <p:cNvSpPr>
                  <a:spLocks noChangeArrowheads="1"/>
                </p:cNvSpPr>
                <p:nvPr/>
              </p:nvSpPr>
              <p:spPr bwMode="auto">
                <a:xfrm>
                  <a:off x="1589" y="1958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5" name="Group 532"/>
              <p:cNvGrpSpPr>
                <a:grpSpLocks/>
              </p:cNvGrpSpPr>
              <p:nvPr/>
            </p:nvGrpSpPr>
            <p:grpSpPr bwMode="auto">
              <a:xfrm>
                <a:off x="1952" y="1957"/>
                <a:ext cx="363" cy="512"/>
                <a:chOff x="1952" y="1957"/>
                <a:chExt cx="363" cy="512"/>
              </a:xfrm>
            </p:grpSpPr>
            <p:sp>
              <p:nvSpPr>
                <p:cNvPr id="26680" name="Rectangle 467"/>
                <p:cNvSpPr>
                  <a:spLocks noChangeArrowheads="1"/>
                </p:cNvSpPr>
                <p:nvPr/>
              </p:nvSpPr>
              <p:spPr bwMode="auto">
                <a:xfrm>
                  <a:off x="1958" y="1963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0,44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81" name="Rectangle 531"/>
                <p:cNvSpPr>
                  <a:spLocks noChangeArrowheads="1"/>
                </p:cNvSpPr>
                <p:nvPr/>
              </p:nvSpPr>
              <p:spPr bwMode="auto">
                <a:xfrm>
                  <a:off x="1952" y="1958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6" name="Group 534"/>
              <p:cNvGrpSpPr>
                <a:grpSpLocks/>
              </p:cNvGrpSpPr>
              <p:nvPr/>
            </p:nvGrpSpPr>
            <p:grpSpPr bwMode="auto">
              <a:xfrm>
                <a:off x="2315" y="1957"/>
                <a:ext cx="363" cy="512"/>
                <a:chOff x="2315" y="1957"/>
                <a:chExt cx="363" cy="512"/>
              </a:xfrm>
            </p:grpSpPr>
            <p:sp>
              <p:nvSpPr>
                <p:cNvPr id="26678" name="Rectangle 468"/>
                <p:cNvSpPr>
                  <a:spLocks noChangeArrowheads="1"/>
                </p:cNvSpPr>
                <p:nvPr/>
              </p:nvSpPr>
              <p:spPr bwMode="auto">
                <a:xfrm>
                  <a:off x="2321" y="1963"/>
                  <a:ext cx="351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34,08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79" name="Rectangle 533"/>
                <p:cNvSpPr>
                  <a:spLocks noChangeArrowheads="1"/>
                </p:cNvSpPr>
                <p:nvPr/>
              </p:nvSpPr>
              <p:spPr bwMode="auto">
                <a:xfrm>
                  <a:off x="2315" y="1958"/>
                  <a:ext cx="363" cy="51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7" name="Group 536"/>
              <p:cNvGrpSpPr>
                <a:grpSpLocks/>
              </p:cNvGrpSpPr>
              <p:nvPr/>
            </p:nvGrpSpPr>
            <p:grpSpPr bwMode="auto">
              <a:xfrm>
                <a:off x="0" y="2475"/>
                <a:ext cx="863" cy="397"/>
                <a:chOff x="0" y="2475"/>
                <a:chExt cx="863" cy="397"/>
              </a:xfrm>
            </p:grpSpPr>
            <p:sp>
              <p:nvSpPr>
                <p:cNvPr id="26676" name="Rectangle 469"/>
                <p:cNvSpPr>
                  <a:spLocks noChangeArrowheads="1"/>
                </p:cNvSpPr>
                <p:nvPr/>
              </p:nvSpPr>
              <p:spPr bwMode="auto">
                <a:xfrm>
                  <a:off x="6" y="2481"/>
                  <a:ext cx="8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Lignitická HK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77" name="Rectangle 535"/>
                <p:cNvSpPr>
                  <a:spLocks noChangeArrowheads="1"/>
                </p:cNvSpPr>
                <p:nvPr/>
              </p:nvSpPr>
              <p:spPr bwMode="auto">
                <a:xfrm>
                  <a:off x="0" y="2475"/>
                  <a:ext cx="8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8" name="Group 538"/>
              <p:cNvGrpSpPr>
                <a:grpSpLocks/>
              </p:cNvGrpSpPr>
              <p:nvPr/>
            </p:nvGrpSpPr>
            <p:grpSpPr bwMode="auto">
              <a:xfrm>
                <a:off x="863" y="2475"/>
                <a:ext cx="363" cy="397"/>
                <a:chOff x="863" y="2475"/>
                <a:chExt cx="363" cy="397"/>
              </a:xfrm>
            </p:grpSpPr>
            <p:sp>
              <p:nvSpPr>
                <p:cNvPr id="26674" name="Rectangle 470"/>
                <p:cNvSpPr>
                  <a:spLocks noChangeArrowheads="1"/>
                </p:cNvSpPr>
                <p:nvPr/>
              </p:nvSpPr>
              <p:spPr bwMode="auto">
                <a:xfrm>
                  <a:off x="869" y="2481"/>
                  <a:ext cx="3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55,22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75" name="Rectangle 537"/>
                <p:cNvSpPr>
                  <a:spLocks noChangeArrowheads="1"/>
                </p:cNvSpPr>
                <p:nvPr/>
              </p:nvSpPr>
              <p:spPr bwMode="auto">
                <a:xfrm>
                  <a:off x="863" y="2475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39" name="Group 540"/>
              <p:cNvGrpSpPr>
                <a:grpSpLocks/>
              </p:cNvGrpSpPr>
              <p:nvPr/>
            </p:nvGrpSpPr>
            <p:grpSpPr bwMode="auto">
              <a:xfrm>
                <a:off x="1226" y="2475"/>
                <a:ext cx="363" cy="397"/>
                <a:chOff x="1226" y="2475"/>
                <a:chExt cx="363" cy="397"/>
              </a:xfrm>
            </p:grpSpPr>
            <p:sp>
              <p:nvSpPr>
                <p:cNvPr id="26672" name="Rectangle 471"/>
                <p:cNvSpPr>
                  <a:spLocks noChangeArrowheads="1"/>
                </p:cNvSpPr>
                <p:nvPr/>
              </p:nvSpPr>
              <p:spPr bwMode="auto">
                <a:xfrm>
                  <a:off x="1232" y="2481"/>
                  <a:ext cx="353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4,75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73" name="Rectangle 539"/>
                <p:cNvSpPr>
                  <a:spLocks noChangeArrowheads="1"/>
                </p:cNvSpPr>
                <p:nvPr/>
              </p:nvSpPr>
              <p:spPr bwMode="auto">
                <a:xfrm>
                  <a:off x="1226" y="2475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40" name="Group 542"/>
              <p:cNvGrpSpPr>
                <a:grpSpLocks/>
              </p:cNvGrpSpPr>
              <p:nvPr/>
            </p:nvGrpSpPr>
            <p:grpSpPr bwMode="auto">
              <a:xfrm>
                <a:off x="1589" y="2475"/>
                <a:ext cx="363" cy="397"/>
                <a:chOff x="1589" y="2475"/>
                <a:chExt cx="363" cy="397"/>
              </a:xfrm>
            </p:grpSpPr>
            <p:sp>
              <p:nvSpPr>
                <p:cNvPr id="26670" name="Rectangle 472"/>
                <p:cNvSpPr>
                  <a:spLocks noChangeArrowheads="1"/>
                </p:cNvSpPr>
                <p:nvPr/>
              </p:nvSpPr>
              <p:spPr bwMode="auto">
                <a:xfrm>
                  <a:off x="1595" y="2481"/>
                  <a:ext cx="3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1,25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71" name="Rectangle 541"/>
                <p:cNvSpPr>
                  <a:spLocks noChangeArrowheads="1"/>
                </p:cNvSpPr>
                <p:nvPr/>
              </p:nvSpPr>
              <p:spPr bwMode="auto">
                <a:xfrm>
                  <a:off x="1589" y="2475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41" name="Group 544"/>
              <p:cNvGrpSpPr>
                <a:grpSpLocks/>
              </p:cNvGrpSpPr>
              <p:nvPr/>
            </p:nvGrpSpPr>
            <p:grpSpPr bwMode="auto">
              <a:xfrm>
                <a:off x="1952" y="2475"/>
                <a:ext cx="363" cy="397"/>
                <a:chOff x="1952" y="2475"/>
                <a:chExt cx="363" cy="397"/>
              </a:xfrm>
            </p:grpSpPr>
            <p:sp>
              <p:nvSpPr>
                <p:cNvPr id="26668" name="Rectangle 473"/>
                <p:cNvSpPr>
                  <a:spLocks noChangeArrowheads="1"/>
                </p:cNvSpPr>
                <p:nvPr/>
              </p:nvSpPr>
              <p:spPr bwMode="auto">
                <a:xfrm>
                  <a:off x="1958" y="2481"/>
                  <a:ext cx="3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0,82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69" name="Rectangle 543"/>
                <p:cNvSpPr>
                  <a:spLocks noChangeArrowheads="1"/>
                </p:cNvSpPr>
                <p:nvPr/>
              </p:nvSpPr>
              <p:spPr bwMode="auto">
                <a:xfrm>
                  <a:off x="1952" y="2475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  <p:grpSp>
            <p:nvGrpSpPr>
              <p:cNvPr id="25642" name="Group 546"/>
              <p:cNvGrpSpPr>
                <a:grpSpLocks/>
              </p:cNvGrpSpPr>
              <p:nvPr/>
            </p:nvGrpSpPr>
            <p:grpSpPr bwMode="auto">
              <a:xfrm>
                <a:off x="2315" y="2475"/>
                <a:ext cx="363" cy="397"/>
                <a:chOff x="2315" y="2475"/>
                <a:chExt cx="363" cy="397"/>
              </a:xfrm>
            </p:grpSpPr>
            <p:sp>
              <p:nvSpPr>
                <p:cNvPr id="26666" name="Rectangle 474"/>
                <p:cNvSpPr>
                  <a:spLocks noChangeArrowheads="1"/>
                </p:cNvSpPr>
                <p:nvPr/>
              </p:nvSpPr>
              <p:spPr bwMode="auto">
                <a:xfrm>
                  <a:off x="2321" y="2481"/>
                  <a:ext cx="351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cs-CZ" altLang="cs-CZ" sz="1800" b="1" smtClean="0">
                      <a:solidFill>
                        <a:srgbClr val="000099"/>
                      </a:solidFill>
                      <a:latin typeface="+mn-lt"/>
                      <a:cs typeface="Times New Roman" panose="02020603050405020304" pitchFamily="18" charset="0"/>
                    </a:rPr>
                    <a:t>30,16</a:t>
                  </a:r>
                  <a:endParaRPr lang="cs-CZ" altLang="cs-CZ" sz="1800" b="1" smtClean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cs-CZ" altLang="cs-CZ" sz="1800" b="1" smtClean="0">
                    <a:solidFill>
                      <a:schemeClr val="bg1"/>
                    </a:solidFill>
                    <a:latin typeface="+mn-lt"/>
                  </a:endParaRPr>
                </a:p>
              </p:txBody>
            </p:sp>
            <p:sp>
              <p:nvSpPr>
                <p:cNvPr id="26667" name="Rectangle 545"/>
                <p:cNvSpPr>
                  <a:spLocks noChangeArrowheads="1"/>
                </p:cNvSpPr>
                <p:nvPr/>
              </p:nvSpPr>
              <p:spPr bwMode="auto">
                <a:xfrm>
                  <a:off x="2315" y="2475"/>
                  <a:ext cx="363" cy="39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  <a:defRPr/>
                  </a:pPr>
                  <a:endParaRPr lang="sk-SK" altLang="cs-CZ" sz="1800" smtClean="0">
                    <a:latin typeface="+mn-lt"/>
                  </a:endParaRPr>
                </a:p>
              </p:txBody>
            </p:sp>
          </p:grpSp>
        </p:grpSp>
        <p:sp>
          <p:nvSpPr>
            <p:cNvPr id="26629" name="Rectangle 548"/>
            <p:cNvSpPr>
              <a:spLocks noChangeArrowheads="1"/>
            </p:cNvSpPr>
            <p:nvPr/>
          </p:nvSpPr>
          <p:spPr bwMode="auto">
            <a:xfrm>
              <a:off x="-2" y="-250"/>
              <a:ext cx="2682" cy="3124"/>
            </a:xfrm>
            <a:prstGeom prst="rect">
              <a:avLst/>
            </a:prstGeom>
            <a:noFill/>
            <a:ln w="793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sk-SK" altLang="cs-CZ" sz="1800" smtClean="0">
                <a:latin typeface="+mn-lt"/>
              </a:endParaRPr>
            </a:p>
          </p:txBody>
        </p:sp>
      </p:grpSp>
      <p:sp>
        <p:nvSpPr>
          <p:cNvPr id="25604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494061-ACAA-48F6-9D5E-A2B692D6BD4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9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23145" r="3223"/>
          <a:stretch>
            <a:fillRect/>
          </a:stretch>
        </p:blipFill>
        <p:spPr bwMode="auto">
          <a:xfrm>
            <a:off x="323850" y="836613"/>
            <a:ext cx="4608513" cy="239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27450"/>
            <a:ext cx="4757738" cy="2749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760833-F173-47D0-8222-EEAB2592CDB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UV-VIS spektra HL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26630" name="TextovéPole 6"/>
          <p:cNvSpPr txBox="1">
            <a:spLocks noChangeArrowheads="1"/>
          </p:cNvSpPr>
          <p:nvPr/>
        </p:nvSpPr>
        <p:spPr bwMode="auto">
          <a:xfrm>
            <a:off x="827088" y="3254375"/>
            <a:ext cx="29178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/>
              <a:t>http://af.czu.cz/penizek.přednášky.pdf</a:t>
            </a:r>
          </a:p>
        </p:txBody>
      </p:sp>
      <p:sp>
        <p:nvSpPr>
          <p:cNvPr id="26631" name="TextovéPole 7"/>
          <p:cNvSpPr txBox="1">
            <a:spLocks noChangeArrowheads="1"/>
          </p:cNvSpPr>
          <p:nvPr/>
        </p:nvSpPr>
        <p:spPr bwMode="auto">
          <a:xfrm>
            <a:off x="971550" y="6534150"/>
            <a:ext cx="236537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/>
              <a:t>Fasurová a Pospíšilová (2010)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flipV="1">
            <a:off x="1524000" y="685800"/>
            <a:ext cx="3140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4400">
              <a:solidFill>
                <a:schemeClr val="tx2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0800" y="1196975"/>
            <a:ext cx="9093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Přírodní HL obsahují fluorofory (= aromatické skupiny),  fluoreskují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 sz="2800" b="1">
                <a:solidFill>
                  <a:schemeClr val="tx2"/>
                </a:solidFill>
              </a:rPr>
              <a:t>souvisí se strukturně typovým složením molekuly HL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 sz="2800" b="1">
                <a:solidFill>
                  <a:schemeClr val="tx2"/>
                </a:solidFill>
              </a:rPr>
              <a:t>souvisí s chemickým (elementárním) složením HL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altLang="cs-CZ" sz="2800" b="1">
                <a:solidFill>
                  <a:schemeClr val="tx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dovoluje odlišit HL různého původu </a:t>
            </a:r>
            <a:endParaRPr lang="cs-CZ" altLang="cs-CZ" sz="2800" b="1">
              <a:solidFill>
                <a:srgbClr val="FFFFFF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2" name="Obdélník 3"/>
          <p:cNvSpPr>
            <a:spLocks noChangeArrowheads="1"/>
          </p:cNvSpPr>
          <p:nvPr/>
        </p:nvSpPr>
        <p:spPr bwMode="auto">
          <a:xfrm>
            <a:off x="1301750" y="0"/>
            <a:ext cx="592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>
                <a:solidFill>
                  <a:schemeClr val="tx2"/>
                </a:solidFill>
              </a:rPr>
              <a:t>FLUORESCENCE  HL</a:t>
            </a:r>
          </a:p>
        </p:txBody>
      </p:sp>
      <p:sp>
        <p:nvSpPr>
          <p:cNvPr id="27653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3AA323-CD8B-4714-95B5-304D419AE80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6/6f/Quenching_of_Quinine_fluorescence_by_chloride_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61198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Obdélník 1"/>
          <p:cNvSpPr>
            <a:spLocks noChangeArrowheads="1"/>
          </p:cNvSpPr>
          <p:nvPr/>
        </p:nvSpPr>
        <p:spPr bwMode="auto">
          <a:xfrm>
            <a:off x="2363788" y="5534025"/>
            <a:ext cx="457200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https://www.google.cz/search?q=fluorescence</a:t>
            </a:r>
          </a:p>
        </p:txBody>
      </p:sp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1301750" y="0"/>
            <a:ext cx="592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>
                <a:solidFill>
                  <a:schemeClr val="tx2"/>
                </a:solidFill>
              </a:rPr>
              <a:t>FLUORESCENCE  HL</a:t>
            </a:r>
          </a:p>
        </p:txBody>
      </p:sp>
      <p:sp>
        <p:nvSpPr>
          <p:cNvPr id="28677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B7C523-7C9E-46C5-85E4-A80F5346700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057400" y="6016625"/>
            <a:ext cx="51371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chemeClr val="tx2"/>
                </a:solidFill>
                <a:cs typeface="Times New Roman" panose="02020603050405020304" pitchFamily="18" charset="0"/>
              </a:rPr>
              <a:t>Synchronní fluorescenční spektra HL (Fasurová a Pospíšilová, 2010)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171700" y="2047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2400"/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1042988" y="908050"/>
          <a:ext cx="7164387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Fotografie" r:id="rId3" imgW="9240540" imgH="5753903" progId="">
                  <p:embed/>
                </p:oleObj>
              </mc:Choice>
              <mc:Fallback>
                <p:oleObj name="Fotografie" r:id="rId3" imgW="9240540" imgH="575390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08050"/>
                        <a:ext cx="7164387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8AC029-19D3-4547-9461-B71D7637ED0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 smtClean="0"/>
          </a:p>
        </p:txBody>
      </p:sp>
      <p:sp>
        <p:nvSpPr>
          <p:cNvPr id="29702" name="Obdélník 3"/>
          <p:cNvSpPr>
            <a:spLocks noChangeArrowheads="1"/>
          </p:cNvSpPr>
          <p:nvPr/>
        </p:nvSpPr>
        <p:spPr bwMode="auto">
          <a:xfrm>
            <a:off x="1301750" y="0"/>
            <a:ext cx="592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>
                <a:solidFill>
                  <a:schemeClr val="tx2"/>
                </a:solidFill>
              </a:rPr>
              <a:t>FLUORESCENCE  HL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36575" y="1700213"/>
          <a:ext cx="8032750" cy="2382837"/>
        </p:xfrm>
        <a:graphic>
          <a:graphicData uri="http://schemas.openxmlformats.org/drawingml/2006/table">
            <a:tbl>
              <a:tblPr/>
              <a:tblGrid>
                <a:gridCol w="2654301"/>
                <a:gridCol w="1935842"/>
                <a:gridCol w="3442607"/>
              </a:tblGrid>
              <a:tr h="640175">
                <a:tc>
                  <a:txBody>
                    <a:bodyPr/>
                    <a:lstStyle/>
                    <a:p>
                      <a:pPr algn="l"/>
                      <a:r>
                        <a:rPr lang="cs-CZ" sz="3600" dirty="0" smtClean="0"/>
                        <a:t>Oblast IČ</a:t>
                      </a:r>
                      <a:endParaRPr lang="cs-CZ" sz="3600" dirty="0"/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Zkratka </a:t>
                      </a:r>
                      <a:endParaRPr lang="cs-CZ" sz="3600" dirty="0"/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Vlnová délka</a:t>
                      </a:r>
                      <a:endParaRPr lang="cs-CZ" sz="3600" dirty="0"/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237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Blízká IČ</a:t>
                      </a:r>
                      <a:endParaRPr lang="cs-CZ" sz="2800" b="1" dirty="0"/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NIR</a:t>
                      </a:r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/>
                        <a:t>0,78 </a:t>
                      </a:r>
                      <a:r>
                        <a:rPr lang="cs-CZ" sz="2800" b="1" dirty="0"/>
                        <a:t>- 3 µm</a:t>
                      </a:r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237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B050"/>
                          </a:solidFill>
                        </a:rPr>
                        <a:t>Střední IČ</a:t>
                      </a:r>
                      <a:endParaRPr lang="cs-CZ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B050"/>
                          </a:solidFill>
                        </a:rPr>
                        <a:t>MIR</a:t>
                      </a:r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rgbClr val="00B050"/>
                          </a:solidFill>
                        </a:rPr>
                        <a:t>3 - 50 µm</a:t>
                      </a:r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6189"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/>
                        <a:t>Vzdálená  IČ</a:t>
                      </a:r>
                      <a:endParaRPr lang="cs-CZ" sz="2800" b="1" dirty="0"/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FIR</a:t>
                      </a:r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/>
                        <a:t>50 - 1000 µm</a:t>
                      </a:r>
                    </a:p>
                  </a:txBody>
                  <a:tcPr marL="91437" marR="91437" marT="45727" marB="4572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C1CBAB-3814-443D-A820-931B32A432B2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 smtClean="0"/>
          </a:p>
        </p:txBody>
      </p:sp>
      <p:sp>
        <p:nvSpPr>
          <p:cNvPr id="30736" name="Obdélník 3"/>
          <p:cNvSpPr>
            <a:spLocks noChangeArrowheads="1"/>
          </p:cNvSpPr>
          <p:nvPr/>
        </p:nvSpPr>
        <p:spPr bwMode="auto">
          <a:xfrm>
            <a:off x="323850" y="260350"/>
            <a:ext cx="86407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>
                <a:solidFill>
                  <a:schemeClr val="tx2"/>
                </a:solidFill>
              </a:rPr>
              <a:t>INFRAČERVENÁ SPEKTRA  HL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97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1"/>
          <a:stretch>
            <a:fillRect/>
          </a:stretch>
        </p:blipFill>
        <p:spPr bwMode="auto">
          <a:xfrm>
            <a:off x="1258888" y="1125538"/>
            <a:ext cx="6745287" cy="4103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66BA9F-36E0-468C-AC69-F22A0EC8C95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 smtClean="0"/>
          </a:p>
        </p:txBody>
      </p:sp>
      <p:sp>
        <p:nvSpPr>
          <p:cNvPr id="31748" name="Obdélník 3"/>
          <p:cNvSpPr>
            <a:spLocks noChangeArrowheads="1"/>
          </p:cNvSpPr>
          <p:nvPr/>
        </p:nvSpPr>
        <p:spPr bwMode="auto">
          <a:xfrm>
            <a:off x="311150" y="115888"/>
            <a:ext cx="8640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>
                <a:solidFill>
                  <a:schemeClr val="tx2"/>
                </a:solidFill>
              </a:rPr>
              <a:t>INFRAČERVENÁ SPEKTRA  HL</a:t>
            </a:r>
          </a:p>
        </p:txBody>
      </p:sp>
      <p:sp>
        <p:nvSpPr>
          <p:cNvPr id="31749" name="TextovéPole 5"/>
          <p:cNvSpPr txBox="1">
            <a:spLocks noChangeArrowheads="1"/>
          </p:cNvSpPr>
          <p:nvPr/>
        </p:nvSpPr>
        <p:spPr bwMode="auto">
          <a:xfrm>
            <a:off x="3171825" y="5576888"/>
            <a:ext cx="29178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/>
              <a:t>http://af.czu.cz/penizek.přednášky.pdf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0" y="1285875"/>
            <a:ext cx="9144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Absorbční pásy HL: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s-CZ" altLang="cs-CZ" b="1" i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i="1">
                <a:latin typeface="Arial" panose="020B0604020202020204" pitchFamily="34" charset="0"/>
              </a:rPr>
              <a:t>  alifatické </a:t>
            </a:r>
            <a:r>
              <a:rPr lang="cs-CZ" altLang="cs-CZ" b="1" i="1">
                <a:latin typeface="Arial" panose="020B0604020202020204" pitchFamily="34" charset="0"/>
              </a:rPr>
              <a:t>C-H</a:t>
            </a:r>
            <a:r>
              <a:rPr lang="cs-CZ" altLang="cs-CZ" i="1">
                <a:latin typeface="Arial" panose="020B0604020202020204" pitchFamily="34" charset="0"/>
              </a:rPr>
              <a:t> skupiny </a:t>
            </a:r>
            <a:r>
              <a:rPr lang="cs-CZ" altLang="cs-CZ" sz="2400" i="1">
                <a:latin typeface="Arial" panose="020B0604020202020204" pitchFamily="34" charset="0"/>
              </a:rPr>
              <a:t>(2924 - 2922 cm</a:t>
            </a:r>
            <a:r>
              <a:rPr lang="cs-CZ" altLang="cs-CZ" sz="2400" i="1" baseline="30000">
                <a:latin typeface="Arial" panose="020B0604020202020204" pitchFamily="34" charset="0"/>
              </a:rPr>
              <a:t>-1 </a:t>
            </a:r>
            <a:r>
              <a:rPr lang="cs-CZ" altLang="cs-CZ" sz="2400" i="1">
                <a:latin typeface="Arial" panose="020B0604020202020204" pitchFamily="34" charset="0"/>
              </a:rPr>
              <a:t>a 2855 cm</a:t>
            </a:r>
            <a:r>
              <a:rPr lang="cs-CZ" altLang="cs-CZ" sz="2400" i="1" baseline="30000">
                <a:latin typeface="Arial" panose="020B0604020202020204" pitchFamily="34" charset="0"/>
              </a:rPr>
              <a:t>-1</a:t>
            </a:r>
            <a:r>
              <a:rPr lang="cs-CZ" altLang="cs-CZ" sz="2400" i="1">
                <a:latin typeface="Arial" panose="020B0604020202020204" pitchFamily="34" charset="0"/>
              </a:rPr>
              <a:t>)</a:t>
            </a:r>
            <a:endParaRPr lang="cs-CZ" altLang="cs-CZ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i="1">
                <a:latin typeface="Arial" panose="020B0604020202020204" pitchFamily="34" charset="0"/>
              </a:rPr>
              <a:t>  aromatické  </a:t>
            </a:r>
            <a:r>
              <a:rPr lang="cs-CZ" altLang="cs-CZ" b="1" i="1">
                <a:latin typeface="Arial" panose="020B0604020202020204" pitchFamily="34" charset="0"/>
              </a:rPr>
              <a:t>C=C</a:t>
            </a:r>
            <a:r>
              <a:rPr lang="cs-CZ" altLang="cs-CZ" i="1">
                <a:latin typeface="Arial" panose="020B0604020202020204" pitchFamily="34" charset="0"/>
              </a:rPr>
              <a:t> skupiny </a:t>
            </a:r>
            <a:r>
              <a:rPr lang="cs-CZ" altLang="cs-CZ" sz="2400" i="1">
                <a:latin typeface="Arial" panose="020B0604020202020204" pitchFamily="34" charset="0"/>
              </a:rPr>
              <a:t>(1624 - 1619 cm</a:t>
            </a:r>
            <a:r>
              <a:rPr lang="cs-CZ" altLang="cs-CZ" sz="2400" i="1" baseline="30000">
                <a:latin typeface="Arial" panose="020B0604020202020204" pitchFamily="34" charset="0"/>
              </a:rPr>
              <a:t>-1</a:t>
            </a:r>
            <a:r>
              <a:rPr lang="cs-CZ" altLang="cs-CZ" sz="2400" i="1">
                <a:latin typeface="Arial" panose="020B0604020202020204" pitchFamily="34" charset="0"/>
              </a:rPr>
              <a:t>) </a:t>
            </a:r>
            <a:endParaRPr lang="cs-CZ" altLang="cs-CZ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i="1">
                <a:latin typeface="Arial" panose="020B0604020202020204" pitchFamily="34" charset="0"/>
              </a:rPr>
              <a:t>  fenolické skupiny  </a:t>
            </a:r>
            <a:r>
              <a:rPr lang="cs-CZ" altLang="cs-CZ" sz="2400" i="1">
                <a:latin typeface="Arial" panose="020B0604020202020204" pitchFamily="34" charset="0"/>
              </a:rPr>
              <a:t>(1404 - 1419 cm</a:t>
            </a:r>
            <a:r>
              <a:rPr lang="cs-CZ" altLang="cs-CZ" sz="2400" i="1" baseline="30000">
                <a:latin typeface="Arial" panose="020B0604020202020204" pitchFamily="34" charset="0"/>
              </a:rPr>
              <a:t>-1</a:t>
            </a:r>
            <a:r>
              <a:rPr lang="cs-CZ" altLang="cs-CZ" sz="2400" i="1">
                <a:latin typeface="Arial" panose="020B0604020202020204" pitchFamily="34" charset="0"/>
              </a:rPr>
              <a:t>) </a:t>
            </a:r>
            <a:endParaRPr lang="cs-CZ" altLang="cs-CZ" sz="24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i="1">
                <a:latin typeface="Arial" panose="020B0604020202020204" pitchFamily="34" charset="0"/>
              </a:rPr>
              <a:t>  karbonylové a karboxylové skupiny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Arial" panose="020B0604020202020204" pitchFamily="34" charset="0"/>
              </a:rPr>
              <a:t>    (1719-1718 cm</a:t>
            </a:r>
            <a:r>
              <a:rPr lang="cs-CZ" altLang="cs-CZ" sz="2400" i="1" baseline="30000">
                <a:latin typeface="Arial" panose="020B0604020202020204" pitchFamily="34" charset="0"/>
              </a:rPr>
              <a:t>-1</a:t>
            </a:r>
            <a:r>
              <a:rPr lang="cs-CZ" altLang="cs-CZ" sz="2400" i="1">
                <a:latin typeface="Arial" panose="020B0604020202020204" pitchFamily="34" charset="0"/>
              </a:rPr>
              <a:t> a 1225 – 1223 cm</a:t>
            </a:r>
            <a:r>
              <a:rPr lang="cs-CZ" altLang="cs-CZ" sz="2400" i="1" baseline="30000">
                <a:latin typeface="Arial" panose="020B0604020202020204" pitchFamily="34" charset="0"/>
              </a:rPr>
              <a:t>-1</a:t>
            </a:r>
            <a:r>
              <a:rPr lang="cs-CZ" altLang="cs-CZ" sz="2400" i="1">
                <a:latin typeface="Arial" panose="020B0604020202020204" pitchFamily="34" charset="0"/>
              </a:rPr>
              <a:t>)</a:t>
            </a: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u="sng">
                <a:solidFill>
                  <a:schemeClr val="tx2"/>
                </a:solidFill>
                <a:latin typeface="Arial" panose="020B0604020202020204" pitchFamily="34" charset="0"/>
              </a:rPr>
              <a:t> Absorpční infračervené pásy: </a:t>
            </a:r>
            <a:r>
              <a:rPr lang="en-US" altLang="cs-CZ" sz="4000" b="1" u="sng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3277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53EEE-1D11-43FA-BDB5-7116D9FA2E6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766888" y="1595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2400"/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1466850" y="5411788"/>
            <a:ext cx="68548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chemeClr val="tx2"/>
                </a:solidFill>
                <a:cs typeface="Times New Roman" panose="02020603050405020304" pitchFamily="18" charset="0"/>
              </a:rPr>
              <a:t>FTIR spektra HK izolovaných z černozemě modální a lignitu (Fasurová a Pospíšilová, 2010)</a:t>
            </a:r>
          </a:p>
        </p:txBody>
      </p:sp>
      <p:graphicFrame>
        <p:nvGraphicFramePr>
          <p:cNvPr id="33796" name="Object 1024"/>
          <p:cNvGraphicFramePr>
            <a:graphicFrameLocks noChangeAspect="1"/>
          </p:cNvGraphicFramePr>
          <p:nvPr/>
        </p:nvGraphicFramePr>
        <p:xfrm>
          <a:off x="1331913" y="941388"/>
          <a:ext cx="7126287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r:id="rId3" imgW="11704762" imgH="7659169" progId="">
                  <p:embed/>
                </p:oleObj>
              </mc:Choice>
              <mc:Fallback>
                <p:oleObj r:id="rId3" imgW="11704762" imgH="7659169" progId="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941388"/>
                        <a:ext cx="7126287" cy="439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C8818D-E6E1-4873-B4DF-9F1B9602170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 smtClean="0"/>
          </a:p>
        </p:txBody>
      </p:sp>
      <p:sp>
        <p:nvSpPr>
          <p:cNvPr id="33798" name="Obdélník 3"/>
          <p:cNvSpPr>
            <a:spLocks noChangeArrowheads="1"/>
          </p:cNvSpPr>
          <p:nvPr/>
        </p:nvSpPr>
        <p:spPr bwMode="auto">
          <a:xfrm>
            <a:off x="311150" y="115888"/>
            <a:ext cx="8640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>
                <a:solidFill>
                  <a:schemeClr val="tx2"/>
                </a:solidFill>
              </a:rPr>
              <a:t>INFRAČERVENÁ SPEKTRA  HL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9"/>
          <p:cNvSpPr>
            <a:spLocks noChangeArrowheads="1"/>
          </p:cNvSpPr>
          <p:nvPr/>
        </p:nvSpPr>
        <p:spPr bwMode="auto">
          <a:xfrm>
            <a:off x="1200150" y="1552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2400"/>
          </a:p>
        </p:txBody>
      </p:sp>
      <p:sp>
        <p:nvSpPr>
          <p:cNvPr id="34819" name="Text Box 1030"/>
          <p:cNvSpPr txBox="1">
            <a:spLocks noChangeArrowheads="1"/>
          </p:cNvSpPr>
          <p:nvPr/>
        </p:nvSpPr>
        <p:spPr bwMode="auto">
          <a:xfrm>
            <a:off x="179388" y="188913"/>
            <a:ext cx="8640762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 u="sng">
                <a:solidFill>
                  <a:schemeClr val="tx2"/>
                </a:solidFill>
                <a:latin typeface="Verdana" panose="020B0604030504040204" pitchFamily="34" charset="0"/>
              </a:rPr>
              <a:t>Rentgeno-fluorescenční spektroskopie (EDXS)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3600" b="1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800">
                <a:solidFill>
                  <a:schemeClr val="tx2"/>
                </a:solidFill>
                <a:latin typeface="Verdana" panose="020B0604030504040204" pitchFamily="34" charset="0"/>
              </a:rPr>
              <a:t>prvky přítomné v HK molekule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800">
                <a:solidFill>
                  <a:schemeClr val="tx2"/>
                </a:solidFill>
                <a:latin typeface="Verdana" panose="020B0604030504040204" pitchFamily="34" charset="0"/>
              </a:rPr>
              <a:t>umožňuje studium HK jako látek schopných tvořit komplexy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cs-CZ" altLang="cs-CZ" b="1" i="1">
                <a:solidFill>
                  <a:srgbClr val="FF0066"/>
                </a:solidFill>
                <a:latin typeface="Verdana" panose="020B0604030504040204" pitchFamily="34" charset="0"/>
              </a:rPr>
              <a:t>Fe, Cu, Zn, Ti, Al, Si, S, Cl  </a:t>
            </a:r>
            <a:endParaRPr lang="cs-CZ" altLang="cs-CZ" b="1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34820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2C4CE-7D51-4F55-B528-155484E0F7D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60438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67000" y="5805488"/>
            <a:ext cx="4786313" cy="307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400" dirty="0" smtClean="0">
                <a:latin typeface="+mn-lt"/>
                <a:ea typeface="Times New Roman" panose="02020603050405020304" pitchFamily="18" charset="0"/>
                <a:cs typeface="TimesNewRomanPSMT"/>
              </a:rPr>
              <a:t>HK na povrchu půdní částice (www.humintech.com)</a:t>
            </a:r>
          </a:p>
        </p:txBody>
      </p:sp>
      <p:sp>
        <p:nvSpPr>
          <p:cNvPr id="614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5C3192-4EDA-4487-AEEA-6BC1B11B7FD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1"/>
          <p:cNvSpPr>
            <a:spLocks noChangeArrowheads="1"/>
          </p:cNvSpPr>
          <p:nvPr/>
        </p:nvSpPr>
        <p:spPr bwMode="auto">
          <a:xfrm>
            <a:off x="0" y="6170613"/>
            <a:ext cx="9144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cs-CZ" sz="120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  <a:endParaRPr lang="cs-CZ" altLang="cs-CZ" sz="120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FFFFFF"/>
              </a:solidFill>
            </a:endParaRPr>
          </a:p>
        </p:txBody>
      </p:sp>
      <p:sp>
        <p:nvSpPr>
          <p:cNvPr id="35843" name="Text Box 151"/>
          <p:cNvSpPr txBox="1">
            <a:spLocks noChangeArrowheads="1"/>
          </p:cNvSpPr>
          <p:nvPr/>
        </p:nvSpPr>
        <p:spPr bwMode="auto">
          <a:xfrm>
            <a:off x="468313" y="5864225"/>
            <a:ext cx="7439025" cy="306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chemeClr val="tx2"/>
                </a:solidFill>
                <a:cs typeface="Times New Roman" panose="02020603050405020304" pitchFamily="18" charset="0"/>
              </a:rPr>
              <a:t>EDXS  spektra půdních HK (černozem modální a hnědozem modální, Pospíšilová et al., 2010)</a:t>
            </a:r>
          </a:p>
        </p:txBody>
      </p:sp>
      <p:sp>
        <p:nvSpPr>
          <p:cNvPr id="35844" name="Rectangle 153"/>
          <p:cNvSpPr>
            <a:spLocks noChangeArrowheads="1"/>
          </p:cNvSpPr>
          <p:nvPr/>
        </p:nvSpPr>
        <p:spPr bwMode="auto">
          <a:xfrm>
            <a:off x="2119313" y="1671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2400"/>
          </a:p>
        </p:txBody>
      </p:sp>
      <p:pic>
        <p:nvPicPr>
          <p:cNvPr id="35845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77913"/>
            <a:ext cx="759777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ED917-969B-4A74-8690-FA1CF805703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 smtClean="0"/>
          </a:p>
        </p:txBody>
      </p:sp>
      <p:sp>
        <p:nvSpPr>
          <p:cNvPr id="35847" name="Obdélník 3"/>
          <p:cNvSpPr>
            <a:spLocks noChangeArrowheads="1"/>
          </p:cNvSpPr>
          <p:nvPr/>
        </p:nvSpPr>
        <p:spPr bwMode="auto">
          <a:xfrm>
            <a:off x="684213" y="206375"/>
            <a:ext cx="741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u="sng">
                <a:solidFill>
                  <a:schemeClr val="tx2"/>
                </a:solidFill>
                <a:latin typeface="Verdana" panose="020B0604030504040204" pitchFamily="34" charset="0"/>
              </a:rPr>
              <a:t>Rentgeno-fluorescenční spektroskopie (EDXS)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ED54AC-D18C-4F78-A75E-952B5A592A47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 smtClean="0"/>
          </a:p>
        </p:txBody>
      </p:sp>
      <p:sp>
        <p:nvSpPr>
          <p:cNvPr id="36867" name="Obdélník 3"/>
          <p:cNvSpPr>
            <a:spLocks noChangeArrowheads="1"/>
          </p:cNvSpPr>
          <p:nvPr/>
        </p:nvSpPr>
        <p:spPr bwMode="auto">
          <a:xfrm>
            <a:off x="311150" y="115888"/>
            <a:ext cx="8640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 baseline="30000">
                <a:solidFill>
                  <a:schemeClr val="tx2"/>
                </a:solidFill>
              </a:rPr>
              <a:t>13</a:t>
            </a:r>
            <a:r>
              <a:rPr lang="cs-CZ" altLang="cs-CZ" sz="4400" b="1">
                <a:solidFill>
                  <a:schemeClr val="tx2"/>
                </a:solidFill>
              </a:rPr>
              <a:t>C NMR spektra HL</a:t>
            </a:r>
          </a:p>
        </p:txBody>
      </p:sp>
      <p:graphicFrame>
        <p:nvGraphicFramePr>
          <p:cNvPr id="36868" name="Objekt 3"/>
          <p:cNvGraphicFramePr>
            <a:graphicFrameLocks noChangeAspect="1"/>
          </p:cNvGraphicFramePr>
          <p:nvPr/>
        </p:nvGraphicFramePr>
        <p:xfrm>
          <a:off x="1763713" y="1125538"/>
          <a:ext cx="6219825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Acrobat Document" r:id="rId3" imgW="8019889" imgH="5667195" progId="AcroExch.Document.11">
                  <p:embed/>
                </p:oleObj>
              </mc:Choice>
              <mc:Fallback>
                <p:oleObj name="Acrobat Document" r:id="rId3" imgW="8019889" imgH="5667195" progId="AcroExch.Document.11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6219825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151"/>
          <p:cNvSpPr txBox="1">
            <a:spLocks noChangeArrowheads="1"/>
          </p:cNvSpPr>
          <p:nvPr/>
        </p:nvSpPr>
        <p:spPr bwMode="auto">
          <a:xfrm>
            <a:off x="1547813" y="5700713"/>
            <a:ext cx="65754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schemeClr val="tx2"/>
                </a:solidFill>
                <a:cs typeface="Times New Roman" panose="02020603050405020304" pitchFamily="18" charset="0"/>
              </a:rPr>
              <a:t>13C NMR půdních HK (černozem modální, Pospíšilová et al., 2010)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délník 2"/>
          <p:cNvSpPr>
            <a:spLocks noChangeArrowheads="1"/>
          </p:cNvSpPr>
          <p:nvPr/>
        </p:nvSpPr>
        <p:spPr bwMode="auto">
          <a:xfrm>
            <a:off x="539750" y="981075"/>
            <a:ext cx="8424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0000"/>
              </a:buClr>
              <a:buSzPct val="127000"/>
              <a:buFont typeface="Wingdings" panose="05000000000000000000" pitchFamily="2" charset="2"/>
              <a:buChar char="Ø"/>
            </a:pPr>
            <a:r>
              <a:rPr lang="cs-CZ" altLang="cs-CZ" sz="2400"/>
              <a:t> Pozitivní vliv na růst a vývoj zemědělských plodin a lesních porostů 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SzPct val="127000"/>
              <a:buFont typeface="Wingdings" panose="05000000000000000000" pitchFamily="2" charset="2"/>
              <a:buChar char="Ø"/>
            </a:pPr>
            <a:r>
              <a:rPr lang="cs-CZ" altLang="cs-CZ" sz="2400"/>
              <a:t> Zlepšují tvorbu kořenového systému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SzPct val="127000"/>
              <a:buFont typeface="Wingdings" panose="05000000000000000000" pitchFamily="2" charset="2"/>
              <a:buChar char="Ø"/>
            </a:pPr>
            <a:r>
              <a:rPr lang="cs-CZ" altLang="cs-CZ" sz="2400"/>
              <a:t> Zvyšují nárůst biomasy, zlepšují kvalitu produkce, zabraňují přechodu toxických prvků do zemědělských plodin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SzPct val="127000"/>
              <a:buFont typeface="Wingdings" panose="05000000000000000000" pitchFamily="2" charset="2"/>
              <a:buChar char="Ø"/>
            </a:pPr>
            <a:r>
              <a:rPr lang="cs-CZ" altLang="cs-CZ" sz="2400"/>
              <a:t> HK z oxyhumolitů jsou kvalitnější než HK izolované  z rašeliny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SzPct val="127000"/>
              <a:buFont typeface="Wingdings" panose="05000000000000000000" pitchFamily="2" charset="2"/>
              <a:buChar char="Ø"/>
            </a:pPr>
            <a:r>
              <a:rPr lang="cs-CZ" altLang="cs-CZ" sz="2400"/>
              <a:t> Působí jako stimulátory růstu a inhibitory vzniku plísní. 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SzPct val="127000"/>
              <a:buFont typeface="Wingdings" panose="05000000000000000000" pitchFamily="2" charset="2"/>
              <a:buChar char="Ø"/>
            </a:pPr>
            <a:r>
              <a:rPr lang="cs-CZ" altLang="cs-CZ" sz="2400"/>
              <a:t> Remediace půd po průmyslových a důlních zátěžích </a:t>
            </a:r>
          </a:p>
          <a:p>
            <a:pPr algn="just" eaLnBrk="1" hangingPunct="1">
              <a:spcBef>
                <a:spcPct val="0"/>
              </a:spcBef>
              <a:buClr>
                <a:srgbClr val="FF0000"/>
              </a:buClr>
              <a:buSzPct val="127000"/>
              <a:buFont typeface="Wingdings" panose="05000000000000000000" pitchFamily="2" charset="2"/>
              <a:buChar char="Ø"/>
            </a:pPr>
            <a:r>
              <a:rPr lang="cs-CZ" altLang="cs-CZ" sz="2400"/>
              <a:t> Substrát pro zahradnictví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SHRNUTÍ -</a:t>
            </a: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VÝZNAM  HK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7892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2D2150-7824-454A-AD99-011886AAD6D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délník 1"/>
          <p:cNvSpPr>
            <a:spLocks noChangeArrowheads="1"/>
          </p:cNvSpPr>
          <p:nvPr/>
        </p:nvSpPr>
        <p:spPr bwMode="auto">
          <a:xfrm>
            <a:off x="250825" y="855663"/>
            <a:ext cx="84978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 typeface="Wingdings" panose="05000000000000000000" pitchFamily="2" charset="2"/>
              <a:buChar char="Ø"/>
            </a:pPr>
            <a:r>
              <a:rPr lang="cs-CZ" altLang="cs-CZ" sz="2400"/>
              <a:t> Rozsáhlý fyziologický účinek na rostliny  a MO (složení HK, koncentrace)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 typeface="Wingdings" panose="05000000000000000000" pitchFamily="2" charset="2"/>
              <a:buChar char="Ø"/>
            </a:pPr>
            <a:r>
              <a:rPr lang="cs-CZ" altLang="cs-CZ" sz="2400"/>
              <a:t> Vysoká chemická a biologická aktivita (asimilace, dýchání, energetický systém, vývojový a růstový cyklus rostlin)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 typeface="Wingdings" panose="05000000000000000000" pitchFamily="2" charset="2"/>
              <a:buChar char="Ø"/>
            </a:pPr>
            <a:r>
              <a:rPr lang="cs-CZ" altLang="cs-CZ" sz="2400"/>
              <a:t> Jsou ekologicky nezávadné a vazebná síla vůči kovům je srovnatelná s průmyslovými ionexy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 typeface="Wingdings" panose="05000000000000000000" pitchFamily="2" charset="2"/>
              <a:buChar char="Ø"/>
            </a:pPr>
            <a:r>
              <a:rPr lang="cs-CZ" altLang="cs-CZ" sz="2400"/>
              <a:t> Remediace, sorpce pesticidů a TK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 typeface="Wingdings" panose="05000000000000000000" pitchFamily="2" charset="2"/>
              <a:buChar char="Ø"/>
            </a:pPr>
            <a:r>
              <a:rPr lang="cs-CZ" altLang="cs-CZ" sz="2400"/>
              <a:t> V papírenském průmyslu (humát sodný – barvivo a zpevnění)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 typeface="Wingdings" panose="05000000000000000000" pitchFamily="2" charset="2"/>
              <a:buChar char="Ø"/>
            </a:pPr>
            <a:r>
              <a:rPr lang="cs-CZ" altLang="cs-CZ" sz="2400"/>
              <a:t> Ve stavebnictví (plastikátory betonových směsí)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 typeface="Wingdings" panose="05000000000000000000" pitchFamily="2" charset="2"/>
              <a:buChar char="Ø"/>
            </a:pPr>
            <a:r>
              <a:rPr lang="cs-CZ" altLang="cs-CZ" sz="2400"/>
              <a:t> Humánní a veterinární medicína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SzPct val="126000"/>
              <a:buFontTx/>
              <a:buNone/>
            </a:pP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VÝZNAM  HK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45C61E-BB45-4226-9387-26794A16374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15143CC-9E20-49A4-8CDA-08F56EE4D385}" type="slidenum">
              <a:rPr lang="cs-CZ" altLang="cs-CZ" sz="1400" smtClean="0"/>
              <a:pPr/>
              <a:t>34</a:t>
            </a:fld>
            <a:endParaRPr lang="cs-CZ" altLang="cs-CZ" sz="1400" smtClean="0"/>
          </a:p>
        </p:txBody>
      </p:sp>
      <p:sp>
        <p:nvSpPr>
          <p:cNvPr id="3" name="Obdélník 2"/>
          <p:cNvSpPr/>
          <p:nvPr/>
        </p:nvSpPr>
        <p:spPr>
          <a:xfrm>
            <a:off x="179388" y="765175"/>
            <a:ext cx="8424862" cy="45640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cs-CZ" sz="1100"/>
              <a:t>CONTE, P. &amp; PICCOLO, A. (2002). Effect of concentration on the self-assembling of dissolved humic substances. </a:t>
            </a:r>
            <a:r>
              <a:rPr lang="en-GB" altLang="cs-CZ" sz="1100" i="1"/>
              <a:t>Soil Science</a:t>
            </a:r>
            <a:r>
              <a:rPr lang="en-GB" altLang="cs-CZ" sz="1100"/>
              <a:t>. 28: 409s.</a:t>
            </a:r>
            <a:r>
              <a:rPr lang="en-GB" altLang="cs-CZ" sz="1100">
                <a:cs typeface="Times New Roman" panose="02020603050405020304" pitchFamily="18" charset="0"/>
              </a:rPr>
              <a:t>FASUROVÁ, N.</a:t>
            </a:r>
            <a:r>
              <a:rPr lang="cs-CZ" altLang="cs-CZ" sz="1100">
                <a:cs typeface="Times New Roman" panose="02020603050405020304" pitchFamily="18" charset="0"/>
              </a:rPr>
              <a:t>,</a:t>
            </a:r>
            <a:r>
              <a:rPr lang="en-GB" altLang="cs-CZ" sz="1100">
                <a:cs typeface="Times New Roman" panose="02020603050405020304" pitchFamily="18" charset="0"/>
              </a:rPr>
              <a:t> POSPÍŠILOVÁ, L. (2010)</a:t>
            </a:r>
            <a:r>
              <a:rPr lang="cs-CZ" altLang="cs-CZ" sz="1100">
                <a:cs typeface="Times New Roman" panose="02020603050405020304" pitchFamily="18" charset="0"/>
              </a:rPr>
              <a:t>:</a:t>
            </a:r>
            <a:r>
              <a:rPr lang="en-GB" altLang="cs-CZ" sz="1100">
                <a:cs typeface="Times New Roman" panose="02020603050405020304" pitchFamily="18" charset="0"/>
              </a:rPr>
              <a:t> Characterization of soil humic substances by ultraviolet visible and synchronous fluorescence spectroscopy. </a:t>
            </a:r>
            <a:r>
              <a:rPr lang="en-GB" altLang="cs-CZ" sz="1100" i="1">
                <a:cs typeface="Times New Roman" panose="02020603050405020304" pitchFamily="18" charset="0"/>
              </a:rPr>
              <a:t>Journal Central European Agriculture </a:t>
            </a:r>
            <a:r>
              <a:rPr lang="en-GB" altLang="cs-CZ" sz="1100">
                <a:cs typeface="Times New Roman" panose="02020603050405020304" pitchFamily="18" charset="0"/>
              </a:rPr>
              <a:t>Vol. 11, No 3: 351-358. </a:t>
            </a:r>
            <a:endParaRPr lang="cs-CZ" altLang="cs-CZ" sz="11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100">
                <a:solidFill>
                  <a:srgbClr val="000000"/>
                </a:solidFill>
                <a:cs typeface="Times New Roman" panose="02020603050405020304" pitchFamily="18" charset="0"/>
              </a:rPr>
              <a:t>JANDÁK, J. a kol. (2009): Půdoznalství. Skripta, Mendelu. 2009.</a:t>
            </a:r>
          </a:p>
          <a:p>
            <a:r>
              <a:rPr lang="en-GB" altLang="cs-CZ" sz="1100">
                <a:cs typeface="Times New Roman" panose="02020603050405020304" pitchFamily="18" charset="0"/>
              </a:rPr>
              <a:t>KONONOVÁ, M. M.</a:t>
            </a:r>
            <a:r>
              <a:rPr lang="cs-CZ" altLang="cs-CZ" sz="1100">
                <a:cs typeface="Times New Roman" panose="02020603050405020304" pitchFamily="18" charset="0"/>
              </a:rPr>
              <a:t>,</a:t>
            </a:r>
            <a:r>
              <a:rPr lang="en-GB" altLang="cs-CZ" sz="1100">
                <a:cs typeface="Times New Roman" panose="02020603050405020304" pitchFamily="18" charset="0"/>
              </a:rPr>
              <a:t> BĚLČIKOVÁ, N. P. (1963)</a:t>
            </a:r>
            <a:r>
              <a:rPr lang="cs-CZ" altLang="cs-CZ" sz="1100">
                <a:cs typeface="Times New Roman" panose="02020603050405020304" pitchFamily="18" charset="0"/>
              </a:rPr>
              <a:t>:</a:t>
            </a:r>
            <a:r>
              <a:rPr lang="en-GB" altLang="cs-CZ" sz="1100">
                <a:cs typeface="Times New Roman" panose="02020603050405020304" pitchFamily="18" charset="0"/>
              </a:rPr>
              <a:t> Uskorennyj metod opredelenija sostava gumusa mineralny</a:t>
            </a:r>
            <a:endParaRPr lang="cs-CZ" altLang="cs-CZ" sz="1100">
              <a:cs typeface="Times New Roman" panose="02020603050405020304" pitchFamily="18" charset="0"/>
            </a:endParaRPr>
          </a:p>
          <a:p>
            <a:r>
              <a:rPr lang="en-GB" altLang="cs-CZ" sz="1100">
                <a:cs typeface="Times New Roman" panose="02020603050405020304" pitchFamily="18" charset="0"/>
              </a:rPr>
              <a:t>ORLOV, D. S. (1985). </a:t>
            </a:r>
            <a:r>
              <a:rPr lang="en-GB" altLang="cs-CZ" sz="1100" i="1">
                <a:cs typeface="Times New Roman" panose="02020603050405020304" pitchFamily="18" charset="0"/>
              </a:rPr>
              <a:t>Chimijapočv (Soil Chemistry).</a:t>
            </a:r>
            <a:r>
              <a:rPr lang="en-GB" altLang="cs-CZ" sz="1100">
                <a:cs typeface="Times New Roman" panose="02020603050405020304" pitchFamily="18" charset="0"/>
              </a:rPr>
              <a:t> Moskva, MGU. 376s. </a:t>
            </a:r>
            <a:endParaRPr lang="cs-CZ" altLang="cs-CZ" sz="11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cs-CZ" sz="1100">
                <a:cs typeface="Times New Roman" panose="02020603050405020304" pitchFamily="18" charset="0"/>
              </a:rPr>
              <a:t>PEŇA-MÉNDEZ, E. M., HAVEL, J. &amp; PATOČKA, J. (2005). Humic substances –compounds of still unknown structure: applications in agriculture, industry, environment, and biomedicine. </a:t>
            </a:r>
            <a:r>
              <a:rPr lang="en-GB" altLang="cs-CZ" sz="1100" i="1">
                <a:cs typeface="Times New Roman" panose="02020603050405020304" pitchFamily="18" charset="0"/>
              </a:rPr>
              <a:t>J. Appl. Biomed</a:t>
            </a:r>
            <a:r>
              <a:rPr lang="en-GB" altLang="cs-CZ" sz="1100">
                <a:cs typeface="Times New Roman" panose="02020603050405020304" pitchFamily="18" charset="0"/>
              </a:rPr>
              <a:t>. 3: 13-24. </a:t>
            </a:r>
            <a:r>
              <a:rPr lang="cs-CZ" altLang="cs-CZ" sz="1100"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POSPÍŠILOVÁ Et al. (2010): Humic acids characterization by EDXS and NMR spectroscopy, Acta Universitatis Agriculturae and Silviculturae Mendelianae brunensis, vol. LVIII, No 1, 139-146.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cs-CZ" sz="1100">
                <a:cs typeface="Times New Roman" panose="02020603050405020304" pitchFamily="18" charset="0"/>
              </a:rPr>
              <a:t>SIMPSON, A. J. (2002). Determining the molecular weight, aggregation, structures and interactions of natural organic matter using diffusion ordered spectroscopy. </a:t>
            </a:r>
            <a:r>
              <a:rPr lang="en-GB" altLang="cs-CZ" sz="1100" i="1">
                <a:cs typeface="Times New Roman" panose="02020603050405020304" pitchFamily="18" charset="0"/>
              </a:rPr>
              <a:t>Magn. Reson. Chem.</a:t>
            </a:r>
            <a:r>
              <a:rPr lang="en-GB" altLang="cs-CZ" sz="1100">
                <a:cs typeface="Times New Roman" panose="02020603050405020304" pitchFamily="18" charset="0"/>
              </a:rPr>
              <a:t>  40: S72–S82.</a:t>
            </a:r>
            <a:endParaRPr lang="cs-CZ" altLang="cs-CZ" sz="1100"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cs-CZ" sz="1100">
                <a:cs typeface="Times New Roman" panose="02020603050405020304" pitchFamily="18" charset="0"/>
              </a:rPr>
              <a:t>SCHNITZER, M. &amp; KHAN, S. U. (1978). Soil Organic Matter, New York, Elsevier.1978. </a:t>
            </a:r>
            <a:r>
              <a:rPr lang="cs-CZ" altLang="cs-CZ" sz="1100">
                <a:cs typeface="Times New Roman" panose="02020603050405020304" pitchFamily="18" charset="0"/>
              </a:rPr>
              <a:t>                                                                                                         </a:t>
            </a:r>
            <a:r>
              <a:rPr lang="cs-CZ" altLang="cs-CZ" sz="1100">
                <a:solidFill>
                  <a:srgbClr val="000000"/>
                </a:solidFill>
                <a:cs typeface="Times New Roman" panose="02020603050405020304" pitchFamily="18" charset="0"/>
              </a:rPr>
              <a:t>SKOKANOVÁ , M., DERCOVÁ, K. (2008): Huminové kyseliny. Chem. Listy 102 (4): 262- 268.                                                                                           SOTÁKOVÁ, S. (1982): Pôdoznalectvo. VŠP, Nitra. 403s.                                                                                                                                            STEVENSON, </a:t>
            </a:r>
            <a:r>
              <a:rPr lang="en-GB" altLang="cs-CZ" sz="1100">
                <a:cs typeface="Times New Roman" panose="02020603050405020304" pitchFamily="18" charset="0"/>
              </a:rPr>
              <a:t>F. J. (1982). Humus Chemistry </a:t>
            </a:r>
            <a:r>
              <a:rPr lang="en-GB" altLang="cs-CZ" sz="1100" baseline="30000">
                <a:cs typeface="Times New Roman" panose="02020603050405020304" pitchFamily="18" charset="0"/>
              </a:rPr>
              <a:t>_ </a:t>
            </a:r>
            <a:r>
              <a:rPr lang="en-GB" altLang="cs-CZ" sz="1100">
                <a:cs typeface="Times New Roman" panose="02020603050405020304" pitchFamily="18" charset="0"/>
              </a:rPr>
              <a:t>genesis, composition, reactions. New York: J. Wiley </a:t>
            </a:r>
            <a:r>
              <a:rPr lang="en-GB" altLang="cs-CZ" sz="1100" baseline="30000">
                <a:cs typeface="Times New Roman" panose="02020603050405020304" pitchFamily="18" charset="0"/>
              </a:rPr>
              <a:t>_ </a:t>
            </a:r>
            <a:r>
              <a:rPr lang="en-GB" altLang="cs-CZ" sz="1100">
                <a:cs typeface="Times New Roman" panose="02020603050405020304" pitchFamily="18" charset="0"/>
              </a:rPr>
              <a:t>Inter science Publication. 445s.</a:t>
            </a:r>
            <a:r>
              <a:rPr lang="en-GB" altLang="cs-CZ" sz="1100"/>
              <a:t> </a:t>
            </a:r>
            <a:endParaRPr lang="cs-CZ" altLang="cs-CZ" sz="1100"/>
          </a:p>
          <a:p>
            <a:r>
              <a:rPr lang="en-GB" altLang="cs-CZ" sz="1100"/>
              <a:t>SUTTON, R. &amp; SPOSITO G. (2005). Molecular structure in soil humic substances. The new view. </a:t>
            </a:r>
            <a:r>
              <a:rPr lang="en-GB" altLang="cs-CZ" sz="1100" i="1"/>
              <a:t>Environ. Sci. Technol</a:t>
            </a:r>
            <a:r>
              <a:rPr lang="en-GB" altLang="cs-CZ" sz="1100"/>
              <a:t>. 39: 9009-9015.</a:t>
            </a:r>
            <a:r>
              <a:rPr lang="cs-CZ" altLang="cs-CZ" sz="1100"/>
              <a:t>                 </a:t>
            </a:r>
            <a:r>
              <a:rPr lang="cs-CZ" altLang="cs-CZ" sz="1100">
                <a:solidFill>
                  <a:srgbClr val="000000"/>
                </a:solidFill>
                <a:cs typeface="Times New Roman" panose="02020603050405020304" pitchFamily="18" charset="0"/>
              </a:rPr>
              <a:t>ZAUJEC, A. a kol. (2009): Pedologie a základy geologie. 399s.</a:t>
            </a:r>
            <a:r>
              <a:rPr lang="en-GB" altLang="cs-CZ" sz="1100"/>
              <a:t> </a:t>
            </a:r>
            <a:r>
              <a:rPr lang="cs-CZ" altLang="cs-CZ" sz="1100"/>
              <a:t>                                                                                                                                                           </a:t>
            </a:r>
            <a:r>
              <a:rPr lang="en-GB" altLang="cs-CZ" sz="1100"/>
              <a:t>TAN, K. H (1985). Scanning electron microscopy of humic matter as influenced by methods of preparations. .</a:t>
            </a:r>
            <a:r>
              <a:rPr lang="en-GB" altLang="cs-CZ" sz="1100" i="1"/>
              <a:t>Soil Sci Am. J</a:t>
            </a:r>
            <a:r>
              <a:rPr lang="en-GB" altLang="cs-CZ" sz="1100"/>
              <a:t>. 49: 1185-1191.</a:t>
            </a:r>
            <a:endParaRPr lang="cs-CZ" altLang="cs-CZ" sz="1100"/>
          </a:p>
          <a:p>
            <a:r>
              <a:rPr lang="en-GB" altLang="cs-CZ" sz="1100"/>
              <a:t>TAN, K. H. (2003). Humic matter in soil and the environment. N.Y., M. Dekker. 386s.</a:t>
            </a:r>
            <a:endParaRPr lang="cs-CZ" altLang="cs-CZ" sz="1100"/>
          </a:p>
          <a:p>
            <a:r>
              <a:rPr lang="en-GB" altLang="cs-CZ" sz="1100"/>
              <a:t>VON WANDRUSZKA, R. (1998). The micellar model of humic acids: evidence from pyrene fluorescence measurements. </a:t>
            </a:r>
            <a:r>
              <a:rPr lang="en-GB" altLang="cs-CZ" sz="1100" i="1"/>
              <a:t>Soil Sci</a:t>
            </a:r>
            <a:r>
              <a:rPr lang="en-GB" altLang="cs-CZ" sz="1100"/>
              <a:t> 163 (12): 921-930.</a:t>
            </a:r>
            <a:endParaRPr lang="cs-CZ" altLang="cs-CZ" sz="1100"/>
          </a:p>
          <a:p>
            <a:r>
              <a:rPr lang="en-GB" altLang="cs-CZ" sz="1100"/>
              <a:t>WERSHAW, R. L. (1999).Molecular aggregation of humic substances. </a:t>
            </a:r>
            <a:r>
              <a:rPr lang="en-GB" altLang="cs-CZ" sz="1100" i="1"/>
              <a:t>Soil Sci.</a:t>
            </a:r>
            <a:r>
              <a:rPr lang="en-GB" altLang="cs-CZ" sz="1100"/>
              <a:t> 164 (11): 803-813.</a:t>
            </a:r>
            <a:endParaRPr lang="cs-CZ" altLang="cs-CZ" sz="11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cs-CZ" sz="4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Literatura</a:t>
            </a:r>
            <a:endParaRPr lang="en-US" sz="4400" b="1" u="sng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1" name="Obdélník 3"/>
          <p:cNvSpPr>
            <a:spLocks noChangeArrowheads="1"/>
          </p:cNvSpPr>
          <p:nvPr/>
        </p:nvSpPr>
        <p:spPr bwMode="auto">
          <a:xfrm>
            <a:off x="323850" y="5354638"/>
            <a:ext cx="6913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/>
              <a:t>http://af.czu.czu/boruvka.přednášky.pdf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/>
              <a:t>http://af.czu.czu/penizek.přednášky.pdf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rgbClr val="000000"/>
                </a:solidFill>
              </a:rPr>
              <a:t>http://web2.mendelu.cz/af_221_multitext                                                                                                                   </a:t>
            </a:r>
            <a:r>
              <a:rPr lang="cs-CZ" altLang="cs-CZ" sz="1200"/>
              <a:t>http://cs.wikipedia.org/wiki/Insolace                                                                                                                                                                   http://is.muni.cz/                                                                                                                                                                                     http://www.google.cz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DA51AB0-F2F0-4149-B078-E2566F6EFB09}" type="slidenum">
              <a:rPr lang="cs-CZ" altLang="cs-CZ" sz="1400" smtClean="0"/>
              <a:pPr/>
              <a:t>35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24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22350"/>
            <a:ext cx="3238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8" y="5273675"/>
            <a:ext cx="3798887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400" dirty="0" smtClean="0">
                <a:latin typeface="+mn-lt"/>
                <a:ea typeface="Times New Roman" panose="02020603050405020304" pitchFamily="18" charset="0"/>
                <a:cs typeface="TimesNewRomanPSMT"/>
              </a:rPr>
              <a:t>HK </a:t>
            </a:r>
            <a:r>
              <a:rPr lang="cs-CZ" altLang="cs-CZ" sz="1400" dirty="0" smtClean="0">
                <a:latin typeface="+mn-lt"/>
                <a:ea typeface="Times New Roman" panose="02020603050405020304" pitchFamily="18" charset="0"/>
                <a:cs typeface="TimesNewRomanPS-BoldMT"/>
              </a:rPr>
              <a:t>na povrchu </a:t>
            </a:r>
            <a:r>
              <a:rPr lang="cs-CZ" altLang="cs-CZ" sz="1400" dirty="0" smtClean="0">
                <a:latin typeface="+mn-lt"/>
                <a:cs typeface="Times New Roman" panose="02020603050405020304" pitchFamily="18" charset="0"/>
              </a:rPr>
              <a:t>baktérie </a:t>
            </a:r>
            <a:r>
              <a:rPr lang="cs-CZ" altLang="cs-CZ" sz="1400" i="1" dirty="0" err="1" smtClean="0">
                <a:latin typeface="+mn-lt"/>
                <a:cs typeface="Times New Roman" panose="02020603050405020304" pitchFamily="18" charset="0"/>
              </a:rPr>
              <a:t>Rhodococcus</a:t>
            </a:r>
            <a:r>
              <a:rPr lang="cs-CZ" altLang="cs-CZ" sz="1400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1400" i="1" dirty="0" err="1" smtClean="0">
                <a:latin typeface="+mn-lt"/>
                <a:cs typeface="Times New Roman" panose="02020603050405020304" pitchFamily="18" charset="0"/>
              </a:rPr>
              <a:t>erytrophylis</a:t>
            </a:r>
            <a:r>
              <a:rPr lang="cs-CZ" altLang="cs-CZ" sz="1400" i="1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400" dirty="0" smtClean="0">
                <a:latin typeface="+mn-lt"/>
                <a:cs typeface="Times New Roman" panose="02020603050405020304" pitchFamily="18" charset="0"/>
              </a:rPr>
              <a:t>po 12h  kultivaci (</a:t>
            </a:r>
            <a:r>
              <a:rPr lang="cs-CZ" altLang="cs-CZ" sz="1400" dirty="0" err="1" smtClean="0">
                <a:latin typeface="+mn-lt"/>
                <a:cs typeface="Times New Roman" panose="02020603050405020304" pitchFamily="18" charset="0"/>
              </a:rPr>
              <a:t>Feifičová</a:t>
            </a:r>
            <a:r>
              <a:rPr lang="cs-CZ" altLang="cs-CZ" sz="1400" dirty="0" smtClean="0">
                <a:latin typeface="+mn-lt"/>
                <a:cs typeface="Times New Roman" panose="02020603050405020304" pitchFamily="18" charset="0"/>
              </a:rPr>
              <a:t> a kol., 2005)</a:t>
            </a:r>
            <a:endParaRPr lang="cs-CZ" altLang="cs-CZ" sz="1400" dirty="0" smtClean="0"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7174" name="Picture 24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3" t="19856" r="28972" b="23306"/>
          <a:stretch>
            <a:fillRect/>
          </a:stretch>
        </p:blipFill>
        <p:spPr bwMode="auto">
          <a:xfrm>
            <a:off x="5724525" y="1303338"/>
            <a:ext cx="33115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ovéPole 1"/>
          <p:cNvSpPr txBox="1">
            <a:spLocks noChangeArrowheads="1"/>
          </p:cNvSpPr>
          <p:nvPr/>
        </p:nvSpPr>
        <p:spPr bwMode="auto">
          <a:xfrm>
            <a:off x="5781675" y="5400675"/>
            <a:ext cx="291147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Huminové kyseliny (www.google.cz)</a:t>
            </a:r>
          </a:p>
        </p:txBody>
      </p:sp>
      <p:sp>
        <p:nvSpPr>
          <p:cNvPr id="71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18CCF2-8D43-4FA6-B5B9-6294170F263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"/>
          <a:stretch>
            <a:fillRect/>
          </a:stretch>
        </p:blipFill>
        <p:spPr bwMode="auto">
          <a:xfrm rot="5400000">
            <a:off x="2348707" y="1250156"/>
            <a:ext cx="4186238" cy="391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Obdélník 3"/>
          <p:cNvSpPr>
            <a:spLocks noChangeArrowheads="1"/>
          </p:cNvSpPr>
          <p:nvPr/>
        </p:nvSpPr>
        <p:spPr bwMode="auto">
          <a:xfrm>
            <a:off x="2732088" y="5589588"/>
            <a:ext cx="44323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>
                <a:cs typeface="Times New Roman" panose="02020603050405020304" pitchFamily="18" charset="0"/>
              </a:rPr>
              <a:t>Struktura HK dle Schnitzer a Khan, 1978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8197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6CCD2-4886-4143-A1B0-9A5483C9585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1"/>
          <p:cNvSpPr>
            <a:spLocks noChangeArrowheads="1"/>
          </p:cNvSpPr>
          <p:nvPr/>
        </p:nvSpPr>
        <p:spPr bwMode="auto">
          <a:xfrm>
            <a:off x="395288" y="1341438"/>
            <a:ext cx="8280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latin typeface="Arial Rounded MT Bold" panose="020F0704030504030204" pitchFamily="34" charset="0"/>
              </a:rPr>
              <a:t>Conte &amp; Piccolo (2002)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>
                <a:latin typeface="Arial Rounded MT Bold" panose="020F0704030504030204" pitchFamily="34" charset="0"/>
              </a:rPr>
              <a:t>HK představují organické </a:t>
            </a:r>
            <a:r>
              <a:rPr lang="cs-CZ" altLang="cs-CZ" b="1" u="sng">
                <a:solidFill>
                  <a:srgbClr val="FF0000"/>
                </a:solidFill>
                <a:latin typeface="Arial Rounded MT Bold" panose="020F0704030504030204" pitchFamily="34" charset="0"/>
              </a:rPr>
              <a:t>supra-molekuly s cyklickou stavbou </a:t>
            </a:r>
            <a:r>
              <a:rPr lang="cs-CZ" altLang="cs-CZ">
                <a:latin typeface="Arial Rounded MT Bold" panose="020F0704030504030204" pitchFamily="34" charset="0"/>
              </a:rPr>
              <a:t>a vlastnostmi kyselin, které vznikají transformací rostlinných biopolymerů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B5DA64-C581-4B93-B7D9-36584ECCC72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7425"/>
            <a:ext cx="3457575" cy="4046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71775" y="5300663"/>
            <a:ext cx="4608513" cy="739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altLang="cs-CZ" sz="1400" dirty="0">
                <a:solidFill>
                  <a:srgbClr val="FF0000"/>
                </a:solidFill>
                <a:latin typeface="+mn-lt"/>
              </a:rPr>
              <a:t>Organické </a:t>
            </a:r>
            <a:r>
              <a:rPr lang="cs-CZ" altLang="cs-CZ" sz="1400" u="sng" dirty="0">
                <a:solidFill>
                  <a:srgbClr val="FF0000"/>
                </a:solidFill>
                <a:latin typeface="+mn-lt"/>
              </a:rPr>
              <a:t>supra-molekuly s cyklickou stavbou </a:t>
            </a:r>
          </a:p>
          <a:p>
            <a:pPr algn="ctr" eaLnBrk="1" hangingPunct="1">
              <a:defRPr/>
            </a:pPr>
            <a:r>
              <a:rPr lang="cs-CZ" altLang="cs-CZ" sz="1400" dirty="0">
                <a:solidFill>
                  <a:srgbClr val="FF0000"/>
                </a:solidFill>
                <a:latin typeface="+mn-lt"/>
              </a:rPr>
              <a:t>(</a:t>
            </a:r>
            <a:r>
              <a:rPr lang="cs-CZ" altLang="cs-CZ" sz="1400" dirty="0" err="1">
                <a:solidFill>
                  <a:srgbClr val="FF0000"/>
                </a:solidFill>
                <a:latin typeface="+mn-lt"/>
              </a:rPr>
              <a:t>Conte</a:t>
            </a:r>
            <a:r>
              <a:rPr lang="cs-CZ" altLang="cs-CZ" sz="1400" dirty="0">
                <a:solidFill>
                  <a:srgbClr val="FF0000"/>
                </a:solidFill>
                <a:latin typeface="+mn-lt"/>
              </a:rPr>
              <a:t> &amp; </a:t>
            </a:r>
            <a:r>
              <a:rPr lang="cs-CZ" altLang="cs-CZ" sz="1400" dirty="0" err="1">
                <a:solidFill>
                  <a:srgbClr val="FF0000"/>
                </a:solidFill>
                <a:latin typeface="+mn-lt"/>
              </a:rPr>
              <a:t>Piccolo</a:t>
            </a:r>
            <a:r>
              <a:rPr lang="cs-CZ" altLang="cs-CZ" sz="1400" dirty="0">
                <a:solidFill>
                  <a:srgbClr val="FF0000"/>
                </a:solidFill>
                <a:latin typeface="+mn-lt"/>
              </a:rPr>
              <a:t>, 2002) </a:t>
            </a:r>
          </a:p>
          <a:p>
            <a:pPr eaLnBrk="1" hangingPunct="1">
              <a:defRPr/>
            </a:pPr>
            <a:endParaRPr lang="cs-CZ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4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42834-984C-49BA-A022-7886725FE59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1267" name="Picture 3" descr="D:\clanky 2012\MONOGRAF\jpg-HL-vojta\HK-pic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96"/>
          <a:stretch>
            <a:fillRect/>
          </a:stretch>
        </p:blipFill>
        <p:spPr bwMode="auto">
          <a:xfrm>
            <a:off x="1690688" y="1412875"/>
            <a:ext cx="5762625" cy="4537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ovéPole 2"/>
          <p:cNvSpPr txBox="1">
            <a:spLocks noChangeArrowheads="1"/>
          </p:cNvSpPr>
          <p:nvPr/>
        </p:nvSpPr>
        <p:spPr bwMode="auto">
          <a:xfrm>
            <a:off x="3903663" y="6399213"/>
            <a:ext cx="1336675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Simpson (2002)</a:t>
            </a:r>
          </a:p>
        </p:txBody>
      </p:sp>
      <p:sp>
        <p:nvSpPr>
          <p:cNvPr id="1126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DC527-3276-47CA-A790-F4A6AFFC3AE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12750" y="860425"/>
            <a:ext cx="8461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>
                <a:cs typeface="Times New Roman" panose="02020603050405020304" pitchFamily="18" charset="0"/>
              </a:rPr>
              <a:t>Podle Tan (2003) HK se tvoří samo-organizací, rozměr 1 nm - 1μm (=  nano-částice)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 sz="2400">
                <a:cs typeface="Times New Roman" panose="02020603050405020304" pitchFamily="18" charset="0"/>
              </a:rPr>
              <a:t> různý tvar (sférické, deskové, lístkové, trubičky)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 j</a:t>
            </a:r>
            <a:r>
              <a:rPr lang="cs-CZ" altLang="cs-CZ" sz="2400">
                <a:cs typeface="Times New Roman" panose="02020603050405020304" pitchFamily="18" charset="0"/>
              </a:rPr>
              <a:t>ako příklad nano-částice uvádí </a:t>
            </a:r>
            <a:r>
              <a:rPr lang="cs-CZ" altLang="cs-CZ" sz="2400" i="1">
                <a:cs typeface="Times New Roman" panose="02020603050405020304" pitchFamily="18" charset="0"/>
              </a:rPr>
              <a:t>Fulleren</a:t>
            </a:r>
            <a:r>
              <a:rPr lang="cs-CZ" altLang="cs-CZ" sz="2400">
                <a:cs typeface="Times New Roman" panose="02020603050405020304" pitchFamily="18" charset="0"/>
              </a:rPr>
              <a:t> – sférickou molekulu uhlíkových atomů</a:t>
            </a:r>
            <a:endParaRPr lang="cs-CZ" altLang="cs-CZ" sz="24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723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ctr" eaLnBrk="1" hangingPunct="1">
              <a:defRPr/>
            </a:pPr>
            <a:r>
              <a:rPr lang="cs-CZ" sz="44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cs-CZ" sz="4400" b="1" dirty="0">
                <a:solidFill>
                  <a:srgbClr val="FFC000"/>
                </a:solidFill>
                <a:cs typeface="+mn-cs"/>
              </a:rPr>
              <a:t>HUMINOVÉ KYSELINY </a:t>
            </a:r>
            <a:endParaRPr lang="en-GB" sz="4400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12292" name="Picture 2" descr="C:\Users\luba\Pictures\lignitHK.img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068638"/>
            <a:ext cx="3556000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23850" y="6051550"/>
            <a:ext cx="4248150" cy="5222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400" dirty="0" smtClean="0">
                <a:latin typeface="+mj-lt"/>
                <a:cs typeface="Times New Roman" panose="02020603050405020304" pitchFamily="18" charset="0"/>
              </a:rPr>
              <a:t>Zesíťované molekuly </a:t>
            </a:r>
            <a:r>
              <a:rPr lang="cs-CZ" altLang="cs-CZ" sz="1400" dirty="0" err="1" smtClean="0">
                <a:latin typeface="+mj-lt"/>
                <a:cs typeface="Times New Roman" panose="02020603050405020304" pitchFamily="18" charset="0"/>
              </a:rPr>
              <a:t>lignitické</a:t>
            </a:r>
            <a:r>
              <a:rPr lang="cs-CZ" altLang="cs-CZ" sz="1400" dirty="0" smtClean="0">
                <a:latin typeface="+mj-lt"/>
                <a:cs typeface="Times New Roman" panose="02020603050405020304" pitchFamily="18" charset="0"/>
              </a:rPr>
              <a:t> HK, </a:t>
            </a:r>
            <a:r>
              <a:rPr lang="cs-CZ" altLang="cs-CZ" sz="1400" dirty="0" err="1" smtClean="0">
                <a:latin typeface="+mj-lt"/>
                <a:cs typeface="Times New Roman" panose="02020603050405020304" pitchFamily="18" charset="0"/>
              </a:rPr>
              <a:t>Sken</a:t>
            </a:r>
            <a:r>
              <a:rPr lang="cs-CZ" altLang="cs-CZ" sz="1400" dirty="0" smtClean="0">
                <a:latin typeface="+mj-lt"/>
                <a:cs typeface="Times New Roman" panose="02020603050405020304" pitchFamily="18" charset="0"/>
              </a:rPr>
              <a:t> elektronového </a:t>
            </a:r>
            <a:r>
              <a:rPr lang="cs-CZ" altLang="cs-CZ" sz="1400" dirty="0" err="1" smtClean="0">
                <a:latin typeface="+mj-lt"/>
                <a:cs typeface="Times New Roman" panose="02020603050405020304" pitchFamily="18" charset="0"/>
              </a:rPr>
              <a:t>mikrografu</a:t>
            </a:r>
            <a:r>
              <a:rPr lang="cs-CZ" altLang="cs-CZ" sz="1400" dirty="0" smtClean="0">
                <a:latin typeface="+mj-lt"/>
                <a:cs typeface="Times New Roman" panose="02020603050405020304" pitchFamily="18" charset="0"/>
              </a:rPr>
              <a:t> (www.drkhtan.net16.net, </a:t>
            </a:r>
            <a:r>
              <a:rPr lang="cs-CZ" altLang="cs-CZ" sz="1400" dirty="0" err="1" smtClean="0">
                <a:latin typeface="+mj-lt"/>
                <a:cs typeface="Times New Roman" panose="02020603050405020304" pitchFamily="18" charset="0"/>
              </a:rPr>
              <a:t>Tan</a:t>
            </a:r>
            <a:r>
              <a:rPr lang="cs-CZ" altLang="cs-CZ" sz="1400" dirty="0" smtClean="0">
                <a:latin typeface="+mj-lt"/>
                <a:cs typeface="Times New Roman" panose="02020603050405020304" pitchFamily="18" charset="0"/>
              </a:rPr>
              <a:t>, 2003) </a:t>
            </a:r>
          </a:p>
        </p:txBody>
      </p:sp>
      <p:pic>
        <p:nvPicPr>
          <p:cNvPr id="12294" name="Picture 7" descr="http://z-moravec.net/wp-content/uploads/2012/02/c60-3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03525"/>
            <a:ext cx="2801938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0ADA9-6BAD-48E0-866B-5A30F57A40D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64200" y="5789613"/>
            <a:ext cx="3079750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cs-CZ" altLang="cs-CZ" sz="1400" dirty="0" smtClean="0">
                <a:latin typeface="+mj-lt"/>
                <a:cs typeface="Times New Roman" panose="02020603050405020304" pitchFamily="18" charset="0"/>
              </a:rPr>
              <a:t>Molekula fullerenu (www.google.cz)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1596</Words>
  <Application>Microsoft Office PowerPoint</Application>
  <PresentationFormat>Předvádění na obrazovce (4:3)</PresentationFormat>
  <Paragraphs>270</Paragraphs>
  <Slides>35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48" baseType="lpstr">
      <vt:lpstr>Times New Roman</vt:lpstr>
      <vt:lpstr>Arial</vt:lpstr>
      <vt:lpstr>Calibri</vt:lpstr>
      <vt:lpstr>Arial Rounded MT Bold</vt:lpstr>
      <vt:lpstr>Wingdings</vt:lpstr>
      <vt:lpstr>TimesNewRomanPSMT</vt:lpstr>
      <vt:lpstr>TimesNewRomanPS-BoldMT</vt:lpstr>
      <vt:lpstr>Lucida Sans Unicode</vt:lpstr>
      <vt:lpstr>Verdana</vt:lpstr>
      <vt:lpstr>Courier New</vt:lpstr>
      <vt:lpstr>Default Design</vt:lpstr>
      <vt:lpstr>Fotografie</vt:lpstr>
      <vt:lpstr>Adobe 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MZLU v Brně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Pospíšilová</dc:creator>
  <cp:lastModifiedBy>Lubica Pospíšilová</cp:lastModifiedBy>
  <cp:revision>694</cp:revision>
  <dcterms:created xsi:type="dcterms:W3CDTF">2005-06-20T13:43:02Z</dcterms:created>
  <dcterms:modified xsi:type="dcterms:W3CDTF">2014-10-14T10:11:48Z</dcterms:modified>
</cp:coreProperties>
</file>