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458" r:id="rId2"/>
    <p:sldId id="367" r:id="rId3"/>
    <p:sldId id="441" r:id="rId4"/>
    <p:sldId id="369" r:id="rId5"/>
    <p:sldId id="392" r:id="rId6"/>
    <p:sldId id="372" r:id="rId7"/>
    <p:sldId id="418" r:id="rId8"/>
    <p:sldId id="435" r:id="rId9"/>
    <p:sldId id="449" r:id="rId10"/>
    <p:sldId id="433" r:id="rId11"/>
    <p:sldId id="434" r:id="rId12"/>
    <p:sldId id="412" r:id="rId13"/>
    <p:sldId id="450" r:id="rId14"/>
    <p:sldId id="437" r:id="rId15"/>
    <p:sldId id="417" r:id="rId16"/>
    <p:sldId id="446" r:id="rId17"/>
    <p:sldId id="447" r:id="rId18"/>
    <p:sldId id="415" r:id="rId19"/>
    <p:sldId id="388" r:id="rId20"/>
    <p:sldId id="410" r:id="rId21"/>
    <p:sldId id="411" r:id="rId22"/>
    <p:sldId id="406" r:id="rId23"/>
    <p:sldId id="453" r:id="rId24"/>
    <p:sldId id="416" r:id="rId25"/>
    <p:sldId id="379" r:id="rId26"/>
    <p:sldId id="380" r:id="rId27"/>
    <p:sldId id="395" r:id="rId28"/>
    <p:sldId id="444" r:id="rId29"/>
    <p:sldId id="421" r:id="rId30"/>
    <p:sldId id="397" r:id="rId31"/>
    <p:sldId id="424" r:id="rId32"/>
    <p:sldId id="431" r:id="rId33"/>
    <p:sldId id="398" r:id="rId34"/>
    <p:sldId id="430" r:id="rId35"/>
    <p:sldId id="461" r:id="rId36"/>
    <p:sldId id="460" r:id="rId37"/>
    <p:sldId id="419" r:id="rId38"/>
    <p:sldId id="459" r:id="rId39"/>
    <p:sldId id="425" r:id="rId40"/>
    <p:sldId id="426" r:id="rId41"/>
    <p:sldId id="428" r:id="rId42"/>
    <p:sldId id="413" r:id="rId43"/>
    <p:sldId id="400" r:id="rId44"/>
    <p:sldId id="448" r:id="rId45"/>
    <p:sldId id="462" r:id="rId46"/>
    <p:sldId id="429" r:id="rId47"/>
  </p:sldIdLst>
  <p:sldSz cx="9144000" cy="6858000" type="screen4x3"/>
  <p:notesSz cx="6888163" cy="100203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000099"/>
    <a:srgbClr val="FFFFFF"/>
    <a:srgbClr val="EDED93"/>
    <a:srgbClr val="CCFFCC"/>
    <a:srgbClr val="F5E29D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1" autoAdjust="0"/>
    <p:restoredTop sz="95175" autoAdjust="0"/>
  </p:normalViewPr>
  <p:slideViewPr>
    <p:cSldViewPr>
      <p:cViewPr varScale="1">
        <p:scale>
          <a:sx n="118" d="100"/>
          <a:sy n="118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t" anchorCtr="0" compatLnSpc="1">
            <a:prstTxWarp prst="textNoShape">
              <a:avLst/>
            </a:prstTxWarp>
          </a:bodyPr>
          <a:lstStyle>
            <a:lvl1pPr algn="l" defTabSz="94610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t" anchorCtr="0" compatLnSpc="1">
            <a:prstTxWarp prst="textNoShape">
              <a:avLst/>
            </a:prstTxWarp>
          </a:bodyPr>
          <a:lstStyle>
            <a:lvl1pPr algn="r" defTabSz="94610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b" anchorCtr="0" compatLnSpc="1">
            <a:prstTxWarp prst="textNoShape">
              <a:avLst/>
            </a:prstTxWarp>
          </a:bodyPr>
          <a:lstStyle>
            <a:lvl1pPr algn="l" defTabSz="94610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b" anchorCtr="0" compatLnSpc="1">
            <a:prstTxWarp prst="textNoShape">
              <a:avLst/>
            </a:prstTxWarp>
          </a:bodyPr>
          <a:lstStyle>
            <a:lvl1pPr algn="r" defTabSz="94610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072835C-2EA7-4008-AA74-AA63CDA9A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43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E91F-93C0-4301-8662-4BD23A4E0D75}" type="datetimeFigureOut">
              <a:rPr lang="cs-CZ" smtClean="0"/>
              <a:t>14.10.2014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8B8C-7C53-4031-882F-27DDB37D2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2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AE9652-2C19-40E9-8219-C2B89C4890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BE24-EAFE-4843-8443-834578FC8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934A1-BA57-4932-A834-6A8DD92E2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5220-DC06-43C5-A880-E73FCEA9D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118E41-4A34-4B3B-B636-1DB689EB57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6290C7-EF47-4F89-8B80-23291AF00D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5F20EA-6363-4B99-8A83-ED42AE8E3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A7DF54-821C-4972-A46A-08B052A09D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CEA1-FA1D-4FA5-B047-6A174FAA5F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EECDAC-16F5-4D4D-8F75-ACD4EE766A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Volný tvar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A19D3A-2DC2-4033-B62E-907C9F865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A62C90-9496-4D50-817F-727BC52F6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1"/>
          <p:cNvSpPr>
            <a:spLocks noChangeArrowheads="1"/>
          </p:cNvSpPr>
          <p:nvPr/>
        </p:nvSpPr>
        <p:spPr bwMode="auto">
          <a:xfrm>
            <a:off x="1115616" y="908050"/>
            <a:ext cx="80283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l-PL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Organická složka půdy </a:t>
            </a:r>
            <a:endParaRPr lang="pl-PL" sz="28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menší podíl než minerální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(4 - 6 %)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půdní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vlastnosti a úrodnost půdy !!!</a:t>
            </a:r>
          </a:p>
        </p:txBody>
      </p:sp>
      <p:pic>
        <p:nvPicPr>
          <p:cNvPr id="21507" name="Picture 2" descr="trojfáze"/>
          <p:cNvPicPr>
            <a:picLocks noChangeAspect="1" noChangeArrowheads="1"/>
          </p:cNvPicPr>
          <p:nvPr/>
        </p:nvPicPr>
        <p:blipFill>
          <a:blip r:embed="rId2" cstate="print"/>
          <a:srcRect l="1405" t="16359" r="28986" b="13332"/>
          <a:stretch>
            <a:fillRect/>
          </a:stretch>
        </p:blipFill>
        <p:spPr bwMode="auto">
          <a:xfrm>
            <a:off x="2411760" y="2477195"/>
            <a:ext cx="4251331" cy="38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 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4376649" y="6445250"/>
            <a:ext cx="19289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dirty="0"/>
              <a:t>Šanda M. a Dostál T. (2010)</a:t>
            </a:r>
          </a:p>
        </p:txBody>
      </p:sp>
    </p:spTree>
    <p:extLst>
      <p:ext uri="{BB962C8B-B14F-4D97-AF65-F5344CB8AC3E}">
        <p14:creationId xmlns:p14="http://schemas.microsoft.com/office/powerpoint/2010/main" val="34406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187625" y="1309409"/>
            <a:ext cx="69847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cs-CZ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Stabilní uhlík</a:t>
            </a:r>
            <a:r>
              <a:rPr lang="cs-CZ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hangingPunct="0"/>
            <a:endParaRPr lang="cs-CZ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uhlík SHL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(HL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0" hangingPunc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uhlík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huminových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kyselin (HK)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uhlík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fulvokyselin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(FK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HK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FK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přímo ovlivňují:</a:t>
            </a:r>
          </a:p>
          <a:p>
            <a:pPr marL="342900" indent="-342900" algn="just" eaLnBrk="0" hangingPunct="0">
              <a:buClr>
                <a:srgbClr val="FF0000"/>
              </a:buClr>
              <a:buSzPct val="109000"/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půdní chemismus</a:t>
            </a:r>
          </a:p>
          <a:p>
            <a:pPr marL="342900" indent="-342900" algn="just" eaLnBrk="0" hangingPunct="0">
              <a:buClr>
                <a:srgbClr val="FF0000"/>
              </a:buClr>
              <a:buSzPct val="109000"/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vysoce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odolní vůči mineralizaci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biodegradaci</a:t>
            </a:r>
          </a:p>
          <a:p>
            <a:pPr marL="342900" indent="-342900" algn="just" eaLnBrk="0" hangingPunct="0">
              <a:buClr>
                <a:srgbClr val="FF0000"/>
              </a:buClr>
              <a:buSzPct val="109000"/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proto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označují jako stabilní uhlík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0" hangingPunct="0">
              <a:buClr>
                <a:srgbClr val="FF0000"/>
              </a:buClr>
              <a:buSzPct val="109000"/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perioda rozkladu → stovky až tisíce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UHLÍK  V  PŮDĚ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729966" y="6254849"/>
            <a:ext cx="16401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Zaujec</a:t>
            </a:r>
            <a:r>
              <a:rPr lang="cs-CZ" sz="1400" dirty="0" smtClean="0"/>
              <a:t> a kol. (2009)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331640" y="1268760"/>
            <a:ext cx="76821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cs-CZ" sz="28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Labilní formy uhlíku</a:t>
            </a:r>
          </a:p>
          <a:p>
            <a:pPr algn="just" eaLnBrk="0" hangingPunct="0"/>
            <a:r>
              <a:rPr lang="cs-CZ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hangingPunct="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aktivní</a:t>
            </a:r>
          </a:p>
          <a:p>
            <a:pPr algn="just" eaLnBrk="0" hangingPunct="0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→ lehce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metabolizovatelný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→ nechráněný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uhlík</a:t>
            </a:r>
          </a:p>
          <a:p>
            <a:pPr algn="just" eaLnBrk="0" hangingPunct="0"/>
            <a:r>
              <a:rPr lang="cs-CZ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buClr>
                <a:srgbClr val="FF0000"/>
              </a:buClr>
              <a:buSzPct val="111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snadno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rozložitelný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</a:p>
          <a:p>
            <a:pPr marL="457200" indent="-457200" algn="just" eaLnBrk="0" hangingPunct="0">
              <a:buClr>
                <a:srgbClr val="FF0000"/>
              </a:buClr>
              <a:buSzPct val="111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úbytek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celkového obsahu humusu v 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půdě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0" hangingPunct="0">
              <a:buClr>
                <a:srgbClr val="FF0000"/>
              </a:buClr>
              <a:buSzPct val="111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kratší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časová perioda rozkladu → desítky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ORGANICKÝ UHLÍK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UHLÍK  V  PŮDĚ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6254429"/>
            <a:ext cx="168507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Szombathová</a:t>
            </a:r>
            <a:r>
              <a:rPr lang="cs-CZ" sz="1400" dirty="0" smtClean="0"/>
              <a:t> (2010)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 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4" name="Rectangle 20"/>
          <p:cNvSpPr txBox="1">
            <a:spLocks noRot="1" noChangeArrowheads="1"/>
          </p:cNvSpPr>
          <p:nvPr/>
        </p:nvSpPr>
        <p:spPr>
          <a:xfrm>
            <a:off x="683568" y="1052736"/>
            <a:ext cx="8208912" cy="3240360"/>
          </a:xfrm>
          <a:prstGeom prst="rect">
            <a:avLst/>
          </a:prstGeom>
          <a:noFill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POH  </a:t>
            </a:r>
            <a:r>
              <a:rPr lang="cs-CZ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→ část živá a neživá 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b="1" kern="0" dirty="0">
                <a:latin typeface="Arial" panose="020B0604020202020204" pitchFamily="34" charset="0"/>
                <a:cs typeface="Arial" panose="020B0604020202020204" pitchFamily="34" charset="0"/>
              </a:rPr>
              <a:t>Neživá část </a:t>
            </a:r>
            <a:endParaRPr lang="cs-CZ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nerozložené </a:t>
            </a: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či částečně rozložené OL 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(rozdrobená část)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kern="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produkty </a:t>
            </a: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mikrobiálního 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rozkladu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b="1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humus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b="1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volný 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uhlík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b="1" kern="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rozpuštěný </a:t>
            </a:r>
            <a:r>
              <a:rPr lang="cs-CZ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uhlík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cs-CZ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cs-CZ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Živá část → MO</a:t>
            </a: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cs-CZ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cs-CZ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 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2531" name="Rectangle 20"/>
          <p:cNvSpPr>
            <a:spLocks noRot="1" noChangeArrowheads="1"/>
          </p:cNvSpPr>
          <p:nvPr/>
        </p:nvSpPr>
        <p:spPr bwMode="auto">
          <a:xfrm>
            <a:off x="161925" y="1556792"/>
            <a:ext cx="8820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chemeClr val="tx1"/>
              </a:buClr>
              <a:defRPr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 </a:t>
            </a:r>
            <a:r>
              <a:rPr lang="cs-CZ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OL nahromaděných v půdě a na půdě, pocházejících z odumřelých zbytků rostlin, živočichů, MO v různém stupni přeměn a v různém stupni smíšení s minerálním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podílem !!!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754063"/>
            <a:ext cx="91440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49263" algn="l"/>
              </a:tabLst>
            </a:pPr>
            <a:r>
              <a:rPr lang="cs-CZ" sz="2800" b="1" i="1" u="sng" dirty="0">
                <a:latin typeface="Arial" charset="0"/>
                <a:cs typeface="Arial" charset="0"/>
              </a:rPr>
              <a:t>Půdní organická hmota</a:t>
            </a:r>
            <a:r>
              <a:rPr lang="cs-CZ" sz="2800" b="1" i="1" dirty="0">
                <a:latin typeface="Arial" charset="0"/>
                <a:cs typeface="Arial" charset="0"/>
              </a:rPr>
              <a:t>  </a:t>
            </a:r>
            <a:r>
              <a:rPr lang="cs-CZ" dirty="0">
                <a:latin typeface="Arial" charset="0"/>
                <a:ea typeface="Times New Roman" pitchFamily="18" charset="0"/>
                <a:cs typeface="Arial" charset="0"/>
              </a:rPr>
              <a:t>→ </a:t>
            </a:r>
            <a:r>
              <a:rPr lang="cs-CZ" dirty="0">
                <a:latin typeface="Arial" charset="0"/>
                <a:cs typeface="Arial" charset="0"/>
              </a:rPr>
              <a:t>je největší světový terestrický zdroj uhlíku</a:t>
            </a:r>
            <a:endParaRPr lang="cs-CZ" b="1" i="1" u="sng" dirty="0">
              <a:latin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l"/>
              </a:tabLst>
            </a:pPr>
            <a:endParaRPr lang="cs-CZ" sz="2800" b="1" i="1" u="sng" dirty="0">
              <a:latin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l"/>
              </a:tabLst>
            </a:pPr>
            <a:r>
              <a:rPr lang="cs-CZ" sz="2800" b="1" i="1" u="sng" dirty="0">
                <a:latin typeface="Arial" charset="0"/>
                <a:cs typeface="Times New Roman" pitchFamily="18" charset="0"/>
              </a:rPr>
              <a:t>Primární organická hmota</a:t>
            </a:r>
            <a:r>
              <a:rPr lang="cs-CZ" sz="2800" b="1" dirty="0">
                <a:latin typeface="Arial" charset="0"/>
                <a:cs typeface="Times New Roman" pitchFamily="18" charset="0"/>
              </a:rPr>
              <a:t>  </a:t>
            </a:r>
            <a:r>
              <a:rPr lang="cs-CZ" dirty="0">
                <a:latin typeface="Arial" charset="0"/>
                <a:cs typeface="Times New Roman" pitchFamily="18" charset="0"/>
              </a:rPr>
              <a:t>→ součást půdní organické hmoty. Představuje nerozložené nebo jenom částečně transformované </a:t>
            </a:r>
            <a:r>
              <a:rPr lang="cs-CZ" dirty="0" smtClean="0">
                <a:latin typeface="Arial" charset="0"/>
                <a:cs typeface="Times New Roman" pitchFamily="18" charset="0"/>
              </a:rPr>
              <a:t>OL, </a:t>
            </a:r>
            <a:r>
              <a:rPr lang="cs-CZ" dirty="0">
                <a:latin typeface="Arial" charset="0"/>
                <a:cs typeface="Times New Roman" pitchFamily="18" charset="0"/>
              </a:rPr>
              <a:t>tj.  </a:t>
            </a:r>
            <a:r>
              <a:rPr lang="cs-CZ" b="1" i="1" dirty="0" err="1">
                <a:latin typeface="Arial" charset="0"/>
                <a:cs typeface="Times New Roman" pitchFamily="18" charset="0"/>
              </a:rPr>
              <a:t>humusotvorný</a:t>
            </a:r>
            <a:r>
              <a:rPr lang="cs-CZ" b="1" i="1" dirty="0">
                <a:latin typeface="Arial" charset="0"/>
                <a:cs typeface="Times New Roman" pitchFamily="18" charset="0"/>
              </a:rPr>
              <a:t> materiál </a:t>
            </a:r>
            <a:r>
              <a:rPr lang="cs-CZ" dirty="0">
                <a:latin typeface="Arial" charset="0"/>
                <a:cs typeface="Times New Roman" pitchFamily="18" charset="0"/>
              </a:rPr>
              <a:t>→ zdroj energie pro MO, KVK a stupeň rozkladu těchto látek jsou zanedbatelné.</a:t>
            </a:r>
          </a:p>
          <a:p>
            <a:pPr algn="just" eaLnBrk="0" hangingPunct="0">
              <a:tabLst>
                <a:tab pos="449263" algn="l"/>
              </a:tabLst>
            </a:pPr>
            <a:r>
              <a:rPr lang="cs-CZ" sz="2000" dirty="0">
                <a:latin typeface="Arial" charset="0"/>
                <a:cs typeface="Times New Roman" pitchFamily="18" charset="0"/>
              </a:rPr>
              <a:t>   </a:t>
            </a:r>
            <a:endParaRPr lang="cs-CZ" sz="2000" dirty="0">
              <a:latin typeface="Arial" charset="0"/>
              <a:cs typeface="Arial" charset="0"/>
            </a:endParaRPr>
          </a:p>
          <a:p>
            <a:pPr algn="just" eaLnBrk="0" hangingPunct="0">
              <a:tabLst>
                <a:tab pos="449263" algn="l"/>
              </a:tabLst>
            </a:pPr>
            <a:r>
              <a:rPr lang="cs-CZ" sz="2800" b="1" i="1" u="sng" dirty="0">
                <a:latin typeface="Arial" charset="0"/>
                <a:cs typeface="Times New Roman" pitchFamily="18" charset="0"/>
              </a:rPr>
              <a:t>Celkový humus </a:t>
            </a:r>
            <a:r>
              <a:rPr lang="cs-CZ" sz="2800" b="1" i="1" dirty="0">
                <a:latin typeface="Arial" charset="0"/>
                <a:cs typeface="Times New Roman" pitchFamily="18" charset="0"/>
              </a:rPr>
              <a:t> </a:t>
            </a:r>
            <a:r>
              <a:rPr lang="cs-CZ" sz="2000" dirty="0">
                <a:latin typeface="Arial" charset="0"/>
                <a:cs typeface="Times New Roman" pitchFamily="18" charset="0"/>
              </a:rPr>
              <a:t>→  </a:t>
            </a:r>
            <a:r>
              <a:rPr lang="cs-CZ" sz="2200" b="1" i="1" dirty="0">
                <a:latin typeface="Arial" charset="0"/>
                <a:cs typeface="Times New Roman" pitchFamily="18" charset="0"/>
              </a:rPr>
              <a:t>primární organická hmota  + humus vlastní</a:t>
            </a:r>
            <a:endParaRPr lang="cs-CZ" dirty="0">
              <a:latin typeface="Arial" charset="0"/>
              <a:cs typeface="Arial" charset="0"/>
            </a:endParaRPr>
          </a:p>
          <a:p>
            <a:pPr algn="just" eaLnBrk="0" hangingPunct="0">
              <a:tabLst>
                <a:tab pos="449263" algn="l"/>
              </a:tabLst>
            </a:pPr>
            <a:r>
              <a:rPr lang="cs-CZ" sz="2000" dirty="0"/>
              <a:t> </a:t>
            </a:r>
            <a:endParaRPr lang="cs-CZ" sz="2000" dirty="0">
              <a:latin typeface="Arial" charset="0"/>
              <a:cs typeface="Arial" charset="0"/>
            </a:endParaRPr>
          </a:p>
        </p:txBody>
      </p:sp>
      <p:sp>
        <p:nvSpPr>
          <p:cNvPr id="23555" name="Obdélník 2"/>
          <p:cNvSpPr>
            <a:spLocks noChangeArrowheads="1"/>
          </p:cNvSpPr>
          <p:nvPr/>
        </p:nvSpPr>
        <p:spPr bwMode="auto">
          <a:xfrm>
            <a:off x="179512" y="4694238"/>
            <a:ext cx="2910925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>
                <a:cs typeface="Times New Roman" panose="02020603050405020304" pitchFamily="18" charset="0"/>
              </a:rPr>
              <a:t>(Šály, </a:t>
            </a:r>
            <a:r>
              <a:rPr lang="cs-CZ" sz="1400" dirty="0" smtClean="0">
                <a:cs typeface="Times New Roman" panose="02020603050405020304" pitchFamily="18" charset="0"/>
              </a:rPr>
              <a:t>1978, </a:t>
            </a:r>
            <a:r>
              <a:rPr lang="cs-CZ" sz="1400" dirty="0" err="1">
                <a:cs typeface="Times New Roman" panose="02020603050405020304" pitchFamily="18" charset="0"/>
              </a:rPr>
              <a:t>Hraško</a:t>
            </a:r>
            <a:r>
              <a:rPr lang="cs-CZ" sz="1400" dirty="0">
                <a:cs typeface="Times New Roman" panose="02020603050405020304" pitchFamily="18" charset="0"/>
              </a:rPr>
              <a:t> &amp; </a:t>
            </a:r>
            <a:r>
              <a:rPr lang="cs-CZ" sz="1400" dirty="0" err="1">
                <a:cs typeface="Times New Roman" panose="02020603050405020304" pitchFamily="18" charset="0"/>
              </a:rPr>
              <a:t>Bedrna</a:t>
            </a:r>
            <a:r>
              <a:rPr lang="cs-CZ" sz="1400" dirty="0">
                <a:cs typeface="Times New Roman" panose="02020603050405020304" pitchFamily="18" charset="0"/>
              </a:rPr>
              <a:t>, 1988)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ORGANICKÉ LÁTKY 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79388" y="2349500"/>
            <a:ext cx="89646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/>
            <a:r>
              <a:rPr lang="cs-CZ" sz="2800" dirty="0">
                <a:cs typeface="Times New Roman" pitchFamily="18" charset="0"/>
              </a:rPr>
              <a:t>Rozlišujeme tyto základní frakce POH: </a:t>
            </a:r>
          </a:p>
          <a:p>
            <a:pPr indent="228600" algn="just" eaLnBrk="0" hangingPunct="0"/>
            <a:endParaRPr lang="cs-CZ" sz="2800" dirty="0"/>
          </a:p>
          <a:p>
            <a:pPr indent="228600" algn="just" eaLnBrk="0" hangingPunct="0">
              <a:buFontTx/>
              <a:buChar char="•"/>
            </a:pPr>
            <a:r>
              <a:rPr lang="cs-CZ" sz="2800" b="1" i="1" dirty="0">
                <a:cs typeface="Times New Roman" pitchFamily="18" charset="0"/>
              </a:rPr>
              <a:t>Rozpuštěná organická hmota (DOM &lt; 45 µm) </a:t>
            </a:r>
            <a:endParaRPr lang="cs-CZ" sz="2800" dirty="0">
              <a:cs typeface="Times New Roman" pitchFamily="18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cs-CZ" sz="2800" b="1" i="1" dirty="0">
                <a:cs typeface="Times New Roman" pitchFamily="18" charset="0"/>
              </a:rPr>
              <a:t>Rozdrobená organická hmota (53 - 2000 µm) </a:t>
            </a:r>
            <a:endParaRPr lang="cs-CZ" sz="2800" dirty="0">
              <a:cs typeface="Times New Roman" pitchFamily="18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cs-CZ" sz="2800" b="1" i="1" dirty="0">
                <a:cs typeface="Times New Roman" pitchFamily="18" charset="0"/>
              </a:rPr>
              <a:t>Humus  </a:t>
            </a:r>
            <a:endParaRPr lang="cs-CZ" sz="2800" dirty="0">
              <a:cs typeface="Times New Roman" pitchFamily="18" charset="0"/>
            </a:endParaRPr>
          </a:p>
          <a:p>
            <a:pPr indent="228600" algn="just" eaLnBrk="0" hangingPunct="0">
              <a:buFontTx/>
              <a:buChar char="•"/>
            </a:pPr>
            <a:r>
              <a:rPr lang="cs-CZ" sz="2800" b="1" i="1" dirty="0">
                <a:cs typeface="Times New Roman" pitchFamily="18" charset="0"/>
              </a:rPr>
              <a:t>Inertní organická hmota</a:t>
            </a:r>
            <a:endParaRPr lang="cs-CZ" sz="2800" dirty="0"/>
          </a:p>
          <a:p>
            <a:pPr indent="228600" algn="just" eaLnBrk="0" hangingPunct="0"/>
            <a:r>
              <a:rPr lang="cs-CZ" sz="2800" dirty="0">
                <a:cs typeface="Times New Roman" pitchFamily="18" charset="0"/>
              </a:rPr>
              <a:t>      </a:t>
            </a:r>
            <a:endParaRPr lang="cs-CZ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620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6600" b="1" dirty="0">
                <a:solidFill>
                  <a:schemeClr val="tx2"/>
                </a:solidFill>
              </a:rPr>
              <a:t> </a:t>
            </a:r>
            <a:r>
              <a:rPr lang="cs-CZ" sz="6600" b="1" dirty="0">
                <a:solidFill>
                  <a:srgbClr val="FFC000"/>
                </a:solidFill>
              </a:rPr>
              <a:t>HUMUSOVÉ LÁTKY 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20780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6600" b="1" dirty="0">
                <a:solidFill>
                  <a:schemeClr val="tx2"/>
                </a:solidFill>
              </a:rPr>
              <a:t> </a:t>
            </a:r>
            <a:r>
              <a:rPr lang="cs-CZ" sz="6600" b="1" dirty="0">
                <a:solidFill>
                  <a:srgbClr val="FFC000"/>
                </a:solidFill>
              </a:rPr>
              <a:t>PŮDNÍ ORGANICKÁ HMOTA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457825"/>
            <a:ext cx="17700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Kogel-Knabel</a:t>
            </a:r>
            <a:r>
              <a:rPr lang="cs-CZ" sz="1400" dirty="0" smtClean="0"/>
              <a:t> (2002)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20780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6600" b="1" dirty="0">
                <a:solidFill>
                  <a:schemeClr val="tx2"/>
                </a:solidFill>
              </a:rPr>
              <a:t> </a:t>
            </a:r>
            <a:r>
              <a:rPr lang="cs-CZ" sz="6600" b="1" dirty="0">
                <a:solidFill>
                  <a:srgbClr val="FFC000"/>
                </a:solidFill>
              </a:rPr>
              <a:t>PŮDNÍ ORGANICKÁ HMOTA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2204864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Humus dělíme:</a:t>
            </a:r>
          </a:p>
          <a:p>
            <a:pPr marL="457200" indent="-457200" algn="l">
              <a:buAutoNum type="arabicPeriod"/>
            </a:pPr>
            <a:r>
              <a:rPr lang="cs-CZ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Nespecifické HL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(primární látky)</a:t>
            </a:r>
          </a:p>
          <a:p>
            <a:pPr marL="457200" indent="-457200" algn="l">
              <a:buFontTx/>
              <a:buAutoNum type="arabicPeriod"/>
            </a:pPr>
            <a:r>
              <a:rPr lang="cs-CZ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Specifické </a:t>
            </a:r>
            <a:r>
              <a:rPr lang="cs-C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HL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(sekundární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látky)</a:t>
            </a:r>
          </a:p>
          <a:p>
            <a:pPr marL="457200" indent="-457200" algn="l">
              <a:buAutoNum type="arabicPeriod"/>
            </a:pPr>
            <a:r>
              <a:rPr lang="cs-CZ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Meziprodukty rozkladu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7544" y="5445224"/>
            <a:ext cx="24449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Kononová</a:t>
            </a:r>
            <a:r>
              <a:rPr lang="cs-CZ" sz="1400" dirty="0" smtClean="0"/>
              <a:t> a </a:t>
            </a:r>
            <a:r>
              <a:rPr lang="cs-CZ" sz="1400" dirty="0" err="1" smtClean="0"/>
              <a:t>Bělčiková</a:t>
            </a:r>
            <a:r>
              <a:rPr lang="cs-CZ" sz="1400" dirty="0" smtClean="0"/>
              <a:t> (1963)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778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1257410"/>
            <a:ext cx="896461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Nespecifické humusové látky: </a:t>
            </a:r>
          </a:p>
          <a:p>
            <a:pPr algn="just" eaLnBrk="0" hangingPunct="0"/>
            <a:endParaRPr lang="cs-CZ" b="1" dirty="0" smtClean="0">
              <a:latin typeface="Arial Rounded MT Bold" pitchFamily="34" charset="0"/>
              <a:cs typeface="Times New Roman" pitchFamily="18" charset="0"/>
            </a:endParaRP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Jednoduché cukry, OK(</a:t>
            </a:r>
            <a:r>
              <a:rPr lang="cs-CZ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kyseliny)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rozpustné ve vodě, rozložitelné MO na CO</a:t>
            </a:r>
            <a:r>
              <a:rPr lang="cs-CZ" baseline="-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cs-CZ" baseline="-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O, v anaerobním prostředí dochází ke kvašení a tvorbě alkoholů, OK, CO</a:t>
            </a:r>
            <a:r>
              <a:rPr lang="cs-CZ" baseline="-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a H</a:t>
            </a:r>
            <a:r>
              <a:rPr lang="cs-CZ" baseline="-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Pryskyřice, tuky, vosky a třísloviny</a:t>
            </a:r>
            <a:r>
              <a:rPr lang="cs-CZ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rozpustné v OL, těžko rozložitelné, zejména v anaerobních podmínkách</a:t>
            </a: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Celulóza, hemicelulóza</a:t>
            </a:r>
            <a:r>
              <a:rPr lang="cs-CZ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zdroj energie MO, celulóza se rozkládá v silných </a:t>
            </a:r>
            <a:r>
              <a:rPr lang="cs-CZ" dirty="0" smtClean="0">
                <a:latin typeface="Arial Rounded MT Bold" pitchFamily="34" charset="0"/>
                <a:cs typeface="Times New Roman" pitchFamily="18" charset="0"/>
              </a:rPr>
              <a:t>kyselinách a louzích, MO enzym celuláza</a:t>
            </a:r>
            <a:endParaRPr lang="cs-CZ" dirty="0" smtClean="0">
              <a:latin typeface="Arial Rounded MT Bold" pitchFamily="34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endParaRPr lang="cs-CZ" dirty="0">
              <a:latin typeface="Arial Rounded MT Bold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51520" y="5381615"/>
            <a:ext cx="1443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Tobiašová</a:t>
            </a:r>
            <a:r>
              <a:rPr lang="cs-CZ" sz="1400" dirty="0" smtClean="0"/>
              <a:t> (2009)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345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79387" y="1268760"/>
            <a:ext cx="89646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cs-CZ" b="1" u="sng" dirty="0" smtClean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 Lignin</a:t>
            </a:r>
            <a:r>
              <a:rPr lang="cs-CZ" dirty="0" smtClean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cs-CZ" dirty="0">
                <a:latin typeface="Arial Black" pitchFamily="34" charset="0"/>
                <a:cs typeface="Times New Roman" pitchFamily="18" charset="0"/>
              </a:rPr>
              <a:t>→ </a:t>
            </a:r>
            <a:r>
              <a:rPr lang="cs-CZ" dirty="0">
                <a:latin typeface="Arial Rounded MT Bold" pitchFamily="34" charset="0"/>
                <a:cs typeface="Times New Roman" pitchFamily="18" charset="0"/>
              </a:rPr>
              <a:t>součást dřevní hmoty, velmi odolný vůči rozkladu, produkty </a:t>
            </a:r>
            <a:r>
              <a:rPr lang="cs-CZ" dirty="0" err="1">
                <a:latin typeface="Arial Rounded MT Bold" pitchFamily="34" charset="0"/>
                <a:cs typeface="Times New Roman" pitchFamily="18" charset="0"/>
              </a:rPr>
              <a:t>ko</a:t>
            </a:r>
            <a:r>
              <a:rPr lang="cs-CZ" dirty="0">
                <a:latin typeface="Arial Rounded MT Bold" pitchFamily="34" charset="0"/>
                <a:cs typeface="Times New Roman" pitchFamily="18" charset="0"/>
              </a:rPr>
              <a:t>-metabolického rozkladu reagují s dusíkatými látkami → HL</a:t>
            </a:r>
            <a:endParaRPr lang="cs-CZ" dirty="0">
              <a:latin typeface="Arial Rounded MT Bold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cs-CZ" b="1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cs-CZ" b="1" u="sng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Dusíkaté OL</a:t>
            </a:r>
            <a:r>
              <a:rPr lang="cs-CZ" u="sng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cs-CZ" dirty="0">
                <a:latin typeface="Arial Black" pitchFamily="34" charset="0"/>
                <a:cs typeface="Times New Roman" pitchFamily="18" charset="0"/>
              </a:rPr>
              <a:t>→</a:t>
            </a:r>
            <a:r>
              <a:rPr lang="cs-CZ" dirty="0">
                <a:latin typeface="Arial Rounded MT Bold" pitchFamily="34" charset="0"/>
                <a:cs typeface="Times New Roman" pitchFamily="18" charset="0"/>
              </a:rPr>
              <a:t> 1/3 - 1/2 jsou </a:t>
            </a:r>
            <a:r>
              <a:rPr lang="cs-CZ" dirty="0" err="1">
                <a:latin typeface="Arial Rounded MT Bold" pitchFamily="34" charset="0"/>
                <a:cs typeface="Times New Roman" pitchFamily="18" charset="0"/>
              </a:rPr>
              <a:t>bílkoviny,NK</a:t>
            </a:r>
            <a:r>
              <a:rPr lang="cs-CZ" dirty="0">
                <a:latin typeface="Arial Rounded MT Bold" pitchFamily="34" charset="0"/>
                <a:cs typeface="Times New Roman" pitchFamily="18" charset="0"/>
              </a:rPr>
              <a:t> s 15-19 % N, 0,5-1% S, uvolní se N, po přeměně na </a:t>
            </a:r>
            <a:r>
              <a:rPr lang="cs-CZ" dirty="0" err="1">
                <a:latin typeface="Arial Rounded MT Bold" pitchFamily="34" charset="0"/>
                <a:cs typeface="Times New Roman" pitchFamily="18" charset="0"/>
              </a:rPr>
              <a:t>N</a:t>
            </a:r>
            <a:r>
              <a:rPr lang="cs-CZ" sz="1800" dirty="0" err="1">
                <a:latin typeface="Arial Rounded MT Bold" pitchFamily="34" charset="0"/>
                <a:cs typeface="Times New Roman" pitchFamily="18" charset="0"/>
              </a:rPr>
              <a:t>min</a:t>
            </a:r>
            <a:r>
              <a:rPr lang="cs-CZ" dirty="0">
                <a:latin typeface="Arial Rounded MT Bold" pitchFamily="34" charset="0"/>
                <a:cs typeface="Times New Roman" pitchFamily="18" charset="0"/>
              </a:rPr>
              <a:t> přístupný rostlinám</a:t>
            </a:r>
            <a:endParaRPr lang="cs-CZ" dirty="0">
              <a:latin typeface="Arial Rounded MT Bold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cs-CZ" b="1" i="1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cs-CZ" b="1" u="sng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Popeloviny </a:t>
            </a:r>
            <a:r>
              <a:rPr lang="cs-CZ" dirty="0">
                <a:latin typeface="Arial Black" pitchFamily="34" charset="0"/>
                <a:cs typeface="Times New Roman" pitchFamily="18" charset="0"/>
              </a:rPr>
              <a:t>→ </a:t>
            </a:r>
            <a:r>
              <a:rPr lang="cs-CZ" dirty="0">
                <a:latin typeface="Arial Rounded MT Bold" pitchFamily="34" charset="0"/>
                <a:cs typeface="Times New Roman" pitchFamily="18" charset="0"/>
              </a:rPr>
              <a:t>minerální látky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54179" y="4941168"/>
            <a:ext cx="14432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Tobiašová</a:t>
            </a:r>
            <a:r>
              <a:rPr lang="cs-CZ" sz="1400" dirty="0" smtClean="0"/>
              <a:t> (2009)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bcbodybuilding.com/magazine03/fiberdynamics1_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36912"/>
            <a:ext cx="3419873" cy="28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7652" name="Obdélník 6"/>
          <p:cNvSpPr>
            <a:spLocks noChangeArrowheads="1"/>
          </p:cNvSpPr>
          <p:nvPr/>
        </p:nvSpPr>
        <p:spPr bwMode="auto">
          <a:xfrm>
            <a:off x="179388" y="692150"/>
            <a:ext cx="8964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dirty="0"/>
              <a:t>Celulóza –</a:t>
            </a:r>
            <a:r>
              <a:rPr lang="cs-CZ" dirty="0"/>
              <a:t> polysacharid z beta-glukózy, glukózové jednotky spojeny </a:t>
            </a:r>
            <a:r>
              <a:rPr lang="cs-CZ" dirty="0" smtClean="0"/>
              <a:t>do nerozvětvených řetězců </a:t>
            </a:r>
            <a:r>
              <a:rPr lang="cs-CZ" dirty="0"/>
              <a:t>(až 500 jednotek D-glukózy) tzv. </a:t>
            </a:r>
            <a:r>
              <a:rPr lang="cs-CZ" b="1" dirty="0" smtClean="0"/>
              <a:t>mikro fibrily</a:t>
            </a:r>
            <a:r>
              <a:rPr lang="cs-CZ" dirty="0" smtClean="0"/>
              <a:t>, nerozpouští se ve </a:t>
            </a:r>
            <a:r>
              <a:rPr lang="cs-CZ" dirty="0"/>
              <a:t>vodě, obsahuje </a:t>
            </a:r>
            <a:r>
              <a:rPr lang="cs-CZ" dirty="0" err="1"/>
              <a:t>xyloglukany</a:t>
            </a:r>
            <a:r>
              <a:rPr lang="cs-CZ" dirty="0"/>
              <a:t>, lignin a pektiny. </a:t>
            </a:r>
          </a:p>
          <a:p>
            <a:pPr algn="just"/>
            <a:r>
              <a:rPr lang="cs-CZ" b="1" dirty="0"/>
              <a:t>Celulóza</a:t>
            </a:r>
            <a:r>
              <a:rPr lang="cs-CZ" dirty="0"/>
              <a:t> - nejrozšířenějším biopolymerem </a:t>
            </a:r>
            <a:r>
              <a:rPr lang="cs-CZ" dirty="0" smtClean="0"/>
              <a:t>ročně </a:t>
            </a:r>
            <a:r>
              <a:rPr lang="cs-CZ" dirty="0"/>
              <a:t>jí vzniká až 1,5·10</a:t>
            </a:r>
            <a:r>
              <a:rPr lang="cs-CZ" baseline="30000" dirty="0"/>
              <a:t>9</a:t>
            </a:r>
            <a:r>
              <a:rPr lang="cs-CZ" dirty="0"/>
              <a:t> </a:t>
            </a:r>
            <a:r>
              <a:rPr lang="cs-CZ" dirty="0" smtClean="0"/>
              <a:t>tun, součást buněčné stěny, spolu </a:t>
            </a:r>
            <a:r>
              <a:rPr lang="cs-CZ" dirty="0"/>
              <a:t>s ligninem a hemicelulózami </a:t>
            </a:r>
            <a:r>
              <a:rPr lang="cs-CZ" dirty="0" smtClean="0"/>
              <a:t>tvoří sekundární buněčné stěny;  </a:t>
            </a:r>
            <a:endParaRPr lang="cs-CZ" dirty="0"/>
          </a:p>
        </p:txBody>
      </p:sp>
      <p:sp>
        <p:nvSpPr>
          <p:cNvPr id="27653" name="Obdélník 6"/>
          <p:cNvSpPr>
            <a:spLocks noChangeArrowheads="1"/>
          </p:cNvSpPr>
          <p:nvPr/>
        </p:nvSpPr>
        <p:spPr bwMode="auto">
          <a:xfrm>
            <a:off x="5201579" y="5805264"/>
            <a:ext cx="341967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/>
              <a:t>celulóza</a:t>
            </a:r>
          </a:p>
          <a:p>
            <a:r>
              <a:rPr lang="cs-CZ" sz="1400" dirty="0"/>
              <a:t>http://www.abcbodybuilding.com/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délník 3"/>
          <p:cNvSpPr>
            <a:spLocks noChangeArrowheads="1"/>
          </p:cNvSpPr>
          <p:nvPr/>
        </p:nvSpPr>
        <p:spPr bwMode="auto">
          <a:xfrm>
            <a:off x="2421731" y="1180842"/>
            <a:ext cx="64087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Tři základní zdroje:</a:t>
            </a:r>
          </a:p>
          <a:p>
            <a:pPr algn="just">
              <a:buClr>
                <a:srgbClr val="FF0000"/>
              </a:buClr>
              <a:buSzPct val="116000"/>
              <a:buFont typeface="Wingdings" pitchFamily="2" charset="2"/>
              <a:buChar char="Ø"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Půda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Voda</a:t>
            </a: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Organické horniny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0620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6600" b="1" dirty="0">
                <a:solidFill>
                  <a:schemeClr val="tx2"/>
                </a:solidFill>
              </a:rPr>
              <a:t> </a:t>
            </a:r>
            <a:r>
              <a:rPr lang="cs-CZ" sz="6600" b="1" dirty="0">
                <a:solidFill>
                  <a:srgbClr val="FFC000"/>
                </a:solidFill>
              </a:rPr>
              <a:t>HUMUSOVÉ LÁTKY 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tainano.com/Molecular%20Biology%20Glossary.files/image0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4864"/>
            <a:ext cx="36877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ovéPole 4"/>
          <p:cNvSpPr txBox="1">
            <a:spLocks noChangeArrowheads="1"/>
          </p:cNvSpPr>
          <p:nvPr/>
        </p:nvSpPr>
        <p:spPr bwMode="auto">
          <a:xfrm>
            <a:off x="4644008" y="6165304"/>
            <a:ext cx="2597762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dirty="0"/>
              <a:t>Hemicelulóza, www.wiki.org</a:t>
            </a:r>
          </a:p>
        </p:txBody>
      </p:sp>
      <p:sp>
        <p:nvSpPr>
          <p:cNvPr id="28676" name="Obdélník 5"/>
          <p:cNvSpPr>
            <a:spLocks noChangeArrowheads="1"/>
          </p:cNvSpPr>
          <p:nvPr/>
        </p:nvSpPr>
        <p:spPr bwMode="auto">
          <a:xfrm>
            <a:off x="179388" y="836613"/>
            <a:ext cx="8820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dirty="0"/>
              <a:t>Hemicelulóza</a:t>
            </a:r>
            <a:r>
              <a:rPr lang="cs-CZ" dirty="0"/>
              <a:t> - polysacharid, </a:t>
            </a:r>
            <a:r>
              <a:rPr lang="cs-CZ" dirty="0" smtClean="0"/>
              <a:t>liší se od </a:t>
            </a:r>
            <a:r>
              <a:rPr lang="cs-CZ" dirty="0"/>
              <a:t>celulózy </a:t>
            </a:r>
            <a:r>
              <a:rPr lang="cs-CZ" dirty="0" smtClean="0"/>
              <a:t>nižší </a:t>
            </a:r>
            <a:r>
              <a:rPr lang="cs-CZ" i="1" dirty="0" err="1"/>
              <a:t>Mr</a:t>
            </a:r>
            <a:r>
              <a:rPr lang="cs-CZ" dirty="0"/>
              <a:t>  </a:t>
            </a:r>
            <a:r>
              <a:rPr lang="cs-CZ" dirty="0" smtClean="0"/>
              <a:t>a stavbou,  řetězce </a:t>
            </a:r>
            <a:r>
              <a:rPr lang="cs-CZ" dirty="0"/>
              <a:t>se skládají z glukózy, monosacharidů (manóza, galaktóza, arabinóza, xylóza), </a:t>
            </a:r>
            <a:r>
              <a:rPr lang="cs-CZ" dirty="0" err="1"/>
              <a:t>uronové</a:t>
            </a:r>
            <a:r>
              <a:rPr lang="cs-CZ" dirty="0"/>
              <a:t> kyseliny a dalších </a:t>
            </a:r>
            <a:r>
              <a:rPr lang="cs-CZ" dirty="0" err="1"/>
              <a:t>methylderivátů</a:t>
            </a:r>
            <a:endParaRPr lang="cs-CZ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délník 2"/>
          <p:cNvSpPr>
            <a:spLocks noChangeArrowheads="1"/>
          </p:cNvSpPr>
          <p:nvPr/>
        </p:nvSpPr>
        <p:spPr bwMode="auto">
          <a:xfrm>
            <a:off x="39028" y="797507"/>
            <a:ext cx="91049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/>
              <a:t>Lignin —&gt;</a:t>
            </a:r>
            <a:r>
              <a:rPr lang="cs-CZ" dirty="0"/>
              <a:t> druhý nejčastější biopolymer, tvoří 25 % biomasy, </a:t>
            </a:r>
            <a:r>
              <a:rPr lang="cs-CZ" dirty="0" smtClean="0"/>
              <a:t>                        v </a:t>
            </a:r>
            <a:r>
              <a:rPr lang="cs-CZ" dirty="0"/>
              <a:t>buněčné stěně tvoří xylémové cévy a tracheidy, obiloviny a otruby cca  8 % </a:t>
            </a:r>
            <a:r>
              <a:rPr lang="cs-CZ" dirty="0" smtClean="0"/>
              <a:t>ligninu</a:t>
            </a:r>
            <a:endParaRPr lang="cs-CZ" dirty="0"/>
          </a:p>
          <a:p>
            <a:pPr algn="just"/>
            <a:r>
              <a:rPr lang="cs-CZ" b="1" dirty="0" smtClean="0"/>
              <a:t>Lignin </a:t>
            </a:r>
            <a:r>
              <a:rPr lang="cs-CZ" b="1" dirty="0"/>
              <a:t>—&gt;</a:t>
            </a:r>
            <a:r>
              <a:rPr lang="cs-CZ" dirty="0"/>
              <a:t> stavební složka dřeva, </a:t>
            </a:r>
            <a:r>
              <a:rPr lang="cs-CZ" dirty="0" smtClean="0"/>
              <a:t>zabezpečuje </a:t>
            </a:r>
            <a:r>
              <a:rPr lang="cs-CZ" dirty="0"/>
              <a:t>dřevnatění  buněčných </a:t>
            </a:r>
            <a:r>
              <a:rPr lang="cs-CZ" dirty="0" smtClean="0"/>
              <a:t>stěn, 26 – 35 % </a:t>
            </a:r>
            <a:r>
              <a:rPr lang="cs-CZ" dirty="0"/>
              <a:t>hmotnosti dřeva </a:t>
            </a:r>
            <a:r>
              <a:rPr lang="cs-CZ" dirty="0" smtClean="0"/>
              <a:t>(více jehličnany, méně listnaté stromy) </a:t>
            </a:r>
            <a:endParaRPr lang="cs-CZ" dirty="0"/>
          </a:p>
          <a:p>
            <a:pPr algn="just"/>
            <a:endParaRPr lang="cs-CZ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7" name="Picture 4" descr="http://nsf.gov/news/mmg/media/images/lignin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24944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2"/>
          <p:cNvSpPr>
            <a:spLocks noChangeArrowheads="1"/>
          </p:cNvSpPr>
          <p:nvPr/>
        </p:nvSpPr>
        <p:spPr bwMode="auto">
          <a:xfrm>
            <a:off x="4283968" y="6418410"/>
            <a:ext cx="3312368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1200" dirty="0"/>
              <a:t>Buněčná stěna xylému (http//infs.gov./</a:t>
            </a:r>
            <a:r>
              <a:rPr lang="cs-CZ" sz="1200" dirty="0" err="1"/>
              <a:t>news</a:t>
            </a:r>
            <a:r>
              <a:rPr lang="cs-CZ" sz="1200" dirty="0"/>
              <a:t>/)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élník 1"/>
          <p:cNvSpPr>
            <a:spLocks noChangeArrowheads="1"/>
          </p:cNvSpPr>
          <p:nvPr/>
        </p:nvSpPr>
        <p:spPr bwMode="auto">
          <a:xfrm>
            <a:off x="1187624" y="1576330"/>
            <a:ext cx="77952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8600" algn="just" eaLnBrk="0" hangingPunct="0">
              <a:buFont typeface="Arial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Humus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obsahuje kolem 58% C</a:t>
            </a:r>
          </a:p>
          <a:p>
            <a:pPr indent="228600" algn="just" eaLnBrk="0" hangingPunct="0">
              <a:buFont typeface="Arial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ZP →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7 %, průměrně OP → 2 – 3 % </a:t>
            </a:r>
          </a:p>
          <a:p>
            <a:pPr indent="228600" algn="just" eaLnBrk="0" hangingPunct="0">
              <a:buFont typeface="Arial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Zásoba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humusu → 50-800 t/ha, nejčastěji od 100 do 200 t/ha </a:t>
            </a:r>
          </a:p>
          <a:p>
            <a:pPr indent="228600" eaLnBrk="0" hangingPunct="0"/>
            <a:endParaRPr lang="cs-CZ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28600" eaLnBrk="0" hangingPunct="0"/>
            <a:r>
              <a:rPr lang="cs-CZ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Humus </a:t>
            </a:r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 = </a:t>
            </a:r>
            <a:r>
              <a:rPr lang="cs-CZ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Corg</a:t>
            </a:r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1.724</a:t>
            </a:r>
          </a:p>
        </p:txBody>
      </p:sp>
      <p:sp>
        <p:nvSpPr>
          <p:cNvPr id="33795" name="Obdélník 2"/>
          <p:cNvSpPr>
            <a:spLocks noChangeArrowheads="1"/>
          </p:cNvSpPr>
          <p:nvPr/>
        </p:nvSpPr>
        <p:spPr bwMode="auto">
          <a:xfrm>
            <a:off x="395288" y="260350"/>
            <a:ext cx="8748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400" b="1"/>
              <a:t>Množství organické hmoty v půdě</a:t>
            </a:r>
            <a:endParaRPr lang="cs-CZ" sz="44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388" y="0"/>
            <a:ext cx="8713787" cy="14001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STANOVENÍ MNOŽSTVÍ  ORGANICKÉ HMOTY V PŮDĚ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33797" name="Obdélník 2"/>
          <p:cNvSpPr>
            <a:spLocks noChangeArrowheads="1"/>
          </p:cNvSpPr>
          <p:nvPr/>
        </p:nvSpPr>
        <p:spPr bwMode="auto">
          <a:xfrm>
            <a:off x="1547664" y="5445224"/>
            <a:ext cx="554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dirty="0"/>
              <a:t> </a:t>
            </a:r>
            <a:r>
              <a:rPr lang="cs-CZ" b="1" dirty="0" err="1"/>
              <a:t>Welteho</a:t>
            </a:r>
            <a:r>
              <a:rPr lang="cs-CZ" b="1" dirty="0"/>
              <a:t> </a:t>
            </a:r>
            <a:r>
              <a:rPr lang="cs-CZ" b="1" dirty="0" smtClean="0"/>
              <a:t>koeficient: </a:t>
            </a:r>
            <a:r>
              <a:rPr lang="cs-CZ" b="1" dirty="0"/>
              <a:t>1,724 (=1/0,58)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délník 1"/>
          <p:cNvSpPr>
            <a:spLocks noChangeArrowheads="1"/>
          </p:cNvSpPr>
          <p:nvPr/>
        </p:nvSpPr>
        <p:spPr bwMode="auto">
          <a:xfrm>
            <a:off x="1079500" y="1052736"/>
            <a:ext cx="8064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2800" b="1" dirty="0">
                <a:latin typeface="Arial Rounded MT Bold" pitchFamily="34" charset="0"/>
              </a:rPr>
              <a:t>Hodnocení           % </a:t>
            </a:r>
            <a:r>
              <a:rPr lang="cs-CZ" sz="2800" b="1" dirty="0" err="1">
                <a:latin typeface="Arial Rounded MT Bold" pitchFamily="34" charset="0"/>
              </a:rPr>
              <a:t>Corg</a:t>
            </a:r>
            <a:r>
              <a:rPr lang="cs-CZ" sz="2800" b="1" dirty="0">
                <a:latin typeface="Arial Rounded MT Bold" pitchFamily="34" charset="0"/>
              </a:rPr>
              <a:t>                        humus %</a:t>
            </a:r>
          </a:p>
          <a:p>
            <a:pPr algn="just"/>
            <a:endParaRPr lang="cs-CZ" sz="2800" b="1" dirty="0">
              <a:latin typeface="Arial Rounded MT Bold" pitchFamily="34" charset="0"/>
            </a:endParaRPr>
          </a:p>
          <a:p>
            <a:pPr algn="just"/>
            <a:r>
              <a:rPr lang="cs-CZ" sz="2800" dirty="0">
                <a:latin typeface="Arial Rounded MT Bold" pitchFamily="34" charset="0"/>
              </a:rPr>
              <a:t>velmi nízký                 &lt; 0,6                                 &lt; 1</a:t>
            </a:r>
          </a:p>
          <a:p>
            <a:pPr algn="just"/>
            <a:r>
              <a:rPr lang="pt-BR" sz="2800" dirty="0">
                <a:latin typeface="Arial Rounded MT Bold" pitchFamily="34" charset="0"/>
              </a:rPr>
              <a:t>nízký </a:t>
            </a:r>
            <a:r>
              <a:rPr lang="cs-CZ" sz="2800" dirty="0">
                <a:latin typeface="Arial Rounded MT Bold" pitchFamily="34" charset="0"/>
              </a:rPr>
              <a:t>                          </a:t>
            </a:r>
            <a:r>
              <a:rPr lang="pt-BR" sz="2800" dirty="0">
                <a:latin typeface="Arial Rounded MT Bold" pitchFamily="34" charset="0"/>
              </a:rPr>
              <a:t>0,6 – 1,2 </a:t>
            </a:r>
            <a:r>
              <a:rPr lang="cs-CZ" sz="2800" dirty="0">
                <a:latin typeface="Arial Rounded MT Bold" pitchFamily="34" charset="0"/>
              </a:rPr>
              <a:t>                          </a:t>
            </a:r>
            <a:r>
              <a:rPr lang="pt-BR" sz="2800" dirty="0">
                <a:latin typeface="Arial Rounded MT Bold" pitchFamily="34" charset="0"/>
              </a:rPr>
              <a:t>1 - 2</a:t>
            </a:r>
          </a:p>
          <a:p>
            <a:pPr algn="just"/>
            <a:r>
              <a:rPr lang="pl-PL" sz="2800" dirty="0">
                <a:latin typeface="Arial Rounded MT Bold" pitchFamily="34" charset="0"/>
              </a:rPr>
              <a:t>Střední                       1,2 – 1,7                           2 - 3</a:t>
            </a:r>
          </a:p>
          <a:p>
            <a:pPr algn="just"/>
            <a:r>
              <a:rPr lang="pl-PL" sz="2800" dirty="0">
                <a:latin typeface="Arial Rounded MT Bold" pitchFamily="34" charset="0"/>
              </a:rPr>
              <a:t>Vysoký                       1,7 – 2,9                           3 - 5</a:t>
            </a:r>
          </a:p>
          <a:p>
            <a:pPr algn="just"/>
            <a:r>
              <a:rPr lang="cs-CZ" sz="2800" dirty="0">
                <a:latin typeface="Arial Rounded MT Bold" pitchFamily="34" charset="0"/>
              </a:rPr>
              <a:t>velmi vysoký                &gt; 2,9                                &gt; 5</a:t>
            </a:r>
          </a:p>
        </p:txBody>
      </p:sp>
      <p:sp>
        <p:nvSpPr>
          <p:cNvPr id="34819" name="Obdélník 3"/>
          <p:cNvSpPr>
            <a:spLocks noChangeArrowheads="1"/>
          </p:cNvSpPr>
          <p:nvPr/>
        </p:nvSpPr>
        <p:spPr bwMode="auto">
          <a:xfrm>
            <a:off x="323850" y="0"/>
            <a:ext cx="8820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4400" b="1"/>
              <a:t>Hodnocení obsahu OH v půdě</a:t>
            </a:r>
            <a:endParaRPr lang="cs-CZ" sz="44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HODNOCENÍ OBSAHU POH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259632" y="4509120"/>
            <a:ext cx="16514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Jandák a kol. (2007)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338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délník 1"/>
          <p:cNvSpPr>
            <a:spLocks noChangeArrowheads="1"/>
          </p:cNvSpPr>
          <p:nvPr/>
        </p:nvSpPr>
        <p:spPr bwMode="auto">
          <a:xfrm>
            <a:off x="250826" y="1773238"/>
            <a:ext cx="8763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800" b="1" u="sng" dirty="0"/>
              <a:t>1 ha                                   10.000 m</a:t>
            </a:r>
            <a:r>
              <a:rPr lang="cs-CZ" sz="2800" b="1" u="sng" baseline="30000" dirty="0"/>
              <a:t>2</a:t>
            </a:r>
          </a:p>
          <a:p>
            <a:pPr algn="just"/>
            <a:r>
              <a:rPr lang="cs-CZ" sz="2800" dirty="0"/>
              <a:t>hloubka ornice                 </a:t>
            </a:r>
            <a:r>
              <a:rPr lang="cs-CZ" sz="2800" dirty="0" smtClean="0"/>
              <a:t>  </a:t>
            </a:r>
            <a:r>
              <a:rPr lang="cs-CZ" sz="2800" dirty="0"/>
              <a:t>~ 0,2 m                        2.000 m</a:t>
            </a:r>
            <a:r>
              <a:rPr lang="cs-CZ" sz="2800" baseline="30000" dirty="0"/>
              <a:t>3</a:t>
            </a:r>
          </a:p>
          <a:p>
            <a:pPr algn="just"/>
            <a:r>
              <a:rPr lang="cs-CZ" sz="2800" dirty="0"/>
              <a:t>objemová hmotnost          </a:t>
            </a:r>
            <a:r>
              <a:rPr lang="cs-CZ" sz="2800" dirty="0" smtClean="0"/>
              <a:t> </a:t>
            </a:r>
            <a:r>
              <a:rPr lang="cs-CZ" sz="2800" dirty="0"/>
              <a:t>~ 1,5 Mg.m</a:t>
            </a:r>
            <a:r>
              <a:rPr lang="cs-CZ" sz="2800" baseline="30000" dirty="0"/>
              <a:t>-3</a:t>
            </a:r>
            <a:r>
              <a:rPr lang="cs-CZ" sz="2800" dirty="0"/>
              <a:t>               3.000 Mg</a:t>
            </a:r>
          </a:p>
          <a:p>
            <a:pPr algn="just"/>
            <a:r>
              <a:rPr lang="cs-CZ" sz="2800" dirty="0"/>
              <a:t>organický uhlík                </a:t>
            </a:r>
            <a:r>
              <a:rPr lang="cs-CZ" sz="2800" dirty="0" smtClean="0"/>
              <a:t>  </a:t>
            </a:r>
            <a:r>
              <a:rPr lang="cs-CZ" sz="2800" dirty="0"/>
              <a:t>~ 2 %                      </a:t>
            </a:r>
            <a:r>
              <a:rPr lang="cs-CZ" sz="2800" b="1" dirty="0"/>
              <a:t>60 Mg = 60 t</a:t>
            </a:r>
          </a:p>
          <a:p>
            <a:pPr algn="just"/>
            <a:r>
              <a:rPr lang="de-DE" sz="2800" dirty="0" err="1"/>
              <a:t>humus</a:t>
            </a:r>
            <a:r>
              <a:rPr lang="de-DE" sz="2800" dirty="0"/>
              <a:t> </a:t>
            </a:r>
            <a:r>
              <a:rPr lang="cs-CZ" sz="2800" dirty="0"/>
              <a:t>                              </a:t>
            </a:r>
            <a:r>
              <a:rPr lang="cs-CZ" sz="2800" dirty="0" smtClean="0"/>
              <a:t> </a:t>
            </a:r>
            <a:r>
              <a:rPr lang="de-DE" sz="2800" dirty="0"/>
              <a:t>~ 58 % C (1,724) </a:t>
            </a:r>
            <a:r>
              <a:rPr lang="cs-CZ" sz="2800" dirty="0"/>
              <a:t>            </a:t>
            </a:r>
            <a:r>
              <a:rPr lang="de-DE" sz="2800" dirty="0"/>
              <a:t>~ </a:t>
            </a:r>
            <a:r>
              <a:rPr lang="de-DE" sz="2800" b="1" dirty="0"/>
              <a:t>100 t</a:t>
            </a:r>
            <a:endParaRPr lang="cs-CZ" sz="2800" dirty="0"/>
          </a:p>
        </p:txBody>
      </p:sp>
      <p:sp>
        <p:nvSpPr>
          <p:cNvPr id="31747" name="Obdélník 2"/>
          <p:cNvSpPr>
            <a:spLocks noChangeArrowheads="1"/>
          </p:cNvSpPr>
          <p:nvPr/>
        </p:nvSpPr>
        <p:spPr bwMode="auto">
          <a:xfrm>
            <a:off x="395288" y="260350"/>
            <a:ext cx="8748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400" b="1"/>
              <a:t>Množství organické hmoty v půdě</a:t>
            </a:r>
            <a:endParaRPr lang="cs-CZ" sz="44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388" y="0"/>
            <a:ext cx="8713787" cy="14001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MNOŽSTVÍ  ORGANICKÉ HMOTY V PŮDĚ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79388" y="5445224"/>
            <a:ext cx="29461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http://af.czu.cz/přednášky.boruvka.pdf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délník 1"/>
          <p:cNvSpPr>
            <a:spLocks noChangeArrowheads="1"/>
          </p:cNvSpPr>
          <p:nvPr/>
        </p:nvSpPr>
        <p:spPr bwMode="auto">
          <a:xfrm>
            <a:off x="1907704" y="858837"/>
            <a:ext cx="510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4400" b="1" dirty="0" smtClean="0"/>
              <a:t>1. Mineralizace</a:t>
            </a:r>
            <a:endParaRPr lang="cs-CZ" sz="4400" dirty="0"/>
          </a:p>
        </p:txBody>
      </p:sp>
      <p:sp>
        <p:nvSpPr>
          <p:cNvPr id="35843" name="Obdélník 2"/>
          <p:cNvSpPr>
            <a:spLocks noChangeArrowheads="1"/>
          </p:cNvSpPr>
          <p:nvPr/>
        </p:nvSpPr>
        <p:spPr bwMode="auto">
          <a:xfrm>
            <a:off x="1203669" y="1619258"/>
            <a:ext cx="79215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3200" b="1" dirty="0" smtClean="0">
                <a:solidFill>
                  <a:srgbClr val="FF0000"/>
                </a:solidFill>
              </a:rPr>
              <a:t>Rozklad  </a:t>
            </a:r>
            <a:r>
              <a:rPr lang="cs-CZ" sz="3200" b="1" dirty="0">
                <a:solidFill>
                  <a:srgbClr val="FF0000"/>
                </a:solidFill>
              </a:rPr>
              <a:t>OL na výchozí anorganické složky</a:t>
            </a:r>
          </a:p>
          <a:p>
            <a:pPr algn="l"/>
            <a:r>
              <a:rPr lang="cs-CZ" dirty="0"/>
              <a:t>• především obligátně aerobní mikroorganismy</a:t>
            </a:r>
          </a:p>
          <a:p>
            <a:pPr algn="l"/>
            <a:r>
              <a:rPr lang="pt-BR" dirty="0"/>
              <a:t>• uvolňuje se CO</a:t>
            </a:r>
            <a:r>
              <a:rPr lang="pt-BR" baseline="-25000" dirty="0"/>
              <a:t>2</a:t>
            </a:r>
            <a:r>
              <a:rPr lang="pt-BR" dirty="0"/>
              <a:t>, H</a:t>
            </a:r>
            <a:r>
              <a:rPr lang="pt-BR" baseline="-25000" dirty="0"/>
              <a:t>2</a:t>
            </a:r>
            <a:r>
              <a:rPr lang="pt-BR" dirty="0"/>
              <a:t>O, N</a:t>
            </a:r>
            <a:r>
              <a:rPr lang="pt-BR" baseline="-25000" dirty="0"/>
              <a:t>2</a:t>
            </a:r>
            <a:r>
              <a:rPr lang="pt-BR" dirty="0"/>
              <a:t>, NO</a:t>
            </a:r>
            <a:r>
              <a:rPr lang="pt-BR" baseline="-25000" dirty="0"/>
              <a:t>2</a:t>
            </a:r>
            <a:r>
              <a:rPr lang="cs-CZ" dirty="0"/>
              <a:t>-, NO</a:t>
            </a:r>
            <a:r>
              <a:rPr lang="cs-CZ" baseline="-25000" dirty="0"/>
              <a:t>3</a:t>
            </a:r>
            <a:r>
              <a:rPr lang="cs-CZ" dirty="0"/>
              <a:t>-, NH</a:t>
            </a:r>
            <a:r>
              <a:rPr lang="cs-CZ" baseline="-25000" dirty="0"/>
              <a:t>3</a:t>
            </a:r>
            <a:r>
              <a:rPr lang="cs-CZ" dirty="0"/>
              <a:t>, S ….</a:t>
            </a:r>
          </a:p>
          <a:p>
            <a:pPr algn="l"/>
            <a:r>
              <a:rPr lang="cs-CZ" dirty="0"/>
              <a:t>• uvolňuje se energie a živiny</a:t>
            </a:r>
          </a:p>
          <a:p>
            <a:pPr algn="l"/>
            <a:r>
              <a:rPr lang="cs-CZ" dirty="0"/>
              <a:t>• zpravidla 50-80 % organické hmoty</a:t>
            </a:r>
          </a:p>
          <a:p>
            <a:pPr algn="l"/>
            <a:r>
              <a:rPr lang="cs-CZ" dirty="0"/>
              <a:t>– koeficient mineralizace 0,5-0,8</a:t>
            </a:r>
          </a:p>
          <a:p>
            <a:pPr algn="l"/>
            <a:r>
              <a:rPr lang="cs-CZ" dirty="0"/>
              <a:t>• především v lehkých půdách</a:t>
            </a:r>
          </a:p>
          <a:p>
            <a:pPr algn="l">
              <a:buFont typeface="Arial" charset="0"/>
              <a:buChar char="•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zásoby humusu se netvoří !!!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Procesy vzniku POH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délník 1"/>
          <p:cNvSpPr>
            <a:spLocks noChangeArrowheads="1"/>
          </p:cNvSpPr>
          <p:nvPr/>
        </p:nvSpPr>
        <p:spPr bwMode="auto">
          <a:xfrm>
            <a:off x="2051720" y="830506"/>
            <a:ext cx="71643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4400" b="1" dirty="0" smtClean="0"/>
              <a:t>2. Humifikace</a:t>
            </a:r>
            <a:endParaRPr lang="cs-CZ" sz="4400" dirty="0"/>
          </a:p>
        </p:txBody>
      </p:sp>
      <p:sp>
        <p:nvSpPr>
          <p:cNvPr id="36867" name="Obdélník 2"/>
          <p:cNvSpPr>
            <a:spLocks noChangeArrowheads="1"/>
          </p:cNvSpPr>
          <p:nvPr/>
        </p:nvSpPr>
        <p:spPr bwMode="auto">
          <a:xfrm>
            <a:off x="1331640" y="1700808"/>
            <a:ext cx="8893175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3200" b="1" dirty="0" smtClean="0">
                <a:solidFill>
                  <a:srgbClr val="FF0000"/>
                </a:solidFill>
              </a:rPr>
              <a:t>Tvorba </a:t>
            </a:r>
            <a:r>
              <a:rPr lang="cs-CZ" sz="3200" b="1" dirty="0">
                <a:solidFill>
                  <a:srgbClr val="FF0000"/>
                </a:solidFill>
              </a:rPr>
              <a:t>složitějších a stabilnějších látek aromatické povahy</a:t>
            </a:r>
          </a:p>
          <a:p>
            <a:pPr algn="l"/>
            <a:r>
              <a:rPr lang="cs-CZ" dirty="0"/>
              <a:t>• nutné střídání aerobních a anaerobních podmínek</a:t>
            </a:r>
          </a:p>
          <a:p>
            <a:pPr algn="l">
              <a:buFont typeface="Arial" charset="0"/>
              <a:buChar char="•"/>
            </a:pPr>
            <a:r>
              <a:rPr lang="cs-CZ" dirty="0"/>
              <a:t> optimální vlhkost, teplota, pH</a:t>
            </a:r>
          </a:p>
          <a:p>
            <a:pPr algn="l"/>
            <a:r>
              <a:rPr lang="cs-CZ" dirty="0"/>
              <a:t>• přítomnost vícemocných kationtů (Ca</a:t>
            </a:r>
            <a:r>
              <a:rPr lang="cs-CZ" baseline="30000" dirty="0"/>
              <a:t>2+</a:t>
            </a:r>
            <a:r>
              <a:rPr lang="cs-CZ" dirty="0"/>
              <a:t>)</a:t>
            </a:r>
          </a:p>
          <a:p>
            <a:pPr algn="l"/>
            <a:r>
              <a:rPr lang="cs-CZ" b="1" dirty="0"/>
              <a:t>Stadia humifikace:</a:t>
            </a:r>
          </a:p>
          <a:p>
            <a:pPr algn="l"/>
            <a:r>
              <a:rPr lang="cs-CZ" dirty="0"/>
              <a:t>• </a:t>
            </a:r>
            <a:r>
              <a:rPr lang="cs-CZ" b="1" dirty="0"/>
              <a:t>počáteční – převládá rozklad</a:t>
            </a:r>
          </a:p>
          <a:p>
            <a:pPr algn="l"/>
            <a:r>
              <a:rPr lang="cs-CZ" dirty="0"/>
              <a:t>– biologický proces (MO)</a:t>
            </a:r>
          </a:p>
          <a:p>
            <a:pPr algn="l"/>
            <a:r>
              <a:rPr lang="cs-CZ" dirty="0"/>
              <a:t>• </a:t>
            </a:r>
            <a:r>
              <a:rPr lang="cs-CZ" b="1" dirty="0"/>
              <a:t>závěrečné – převládá syntéza</a:t>
            </a:r>
          </a:p>
          <a:p>
            <a:pPr algn="l"/>
            <a:r>
              <a:rPr lang="cs-CZ" dirty="0"/>
              <a:t>– převládají fyzikálně-chemické a chemické reakce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Procesy vzniku POH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5401320" cy="476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Obdélník 16"/>
          <p:cNvSpPr>
            <a:spLocks noChangeArrowheads="1"/>
          </p:cNvSpPr>
          <p:nvPr/>
        </p:nvSpPr>
        <p:spPr bwMode="auto">
          <a:xfrm>
            <a:off x="1158876" y="5696844"/>
            <a:ext cx="74882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Schéma humifikačního procesu (Němeček a kol., 1990)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Procesy vzniku POH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Procesy vzniku POH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250825" y="785813"/>
            <a:ext cx="80295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cs-CZ" sz="3200" b="1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Humifikace</a:t>
            </a:r>
            <a:r>
              <a:rPr lang="cs-CZ" sz="2000">
                <a:latin typeface="Arial Rounded MT Bold" pitchFamily="34" charset="0"/>
                <a:cs typeface="Times New Roman" pitchFamily="18" charset="0"/>
              </a:rPr>
              <a:t> → první cesta zahrnuje biochemické modifikace transformace a rozklady OL </a:t>
            </a:r>
          </a:p>
          <a:p>
            <a:pPr algn="just" eaLnBrk="0" hangingPunct="0"/>
            <a:r>
              <a:rPr lang="cs-CZ" sz="320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Humifikace</a:t>
            </a:r>
            <a:r>
              <a:rPr lang="cs-CZ" sz="2000">
                <a:latin typeface="Arial Rounded MT Bold" pitchFamily="34" charset="0"/>
                <a:cs typeface="Times New Roman" pitchFamily="18" charset="0"/>
              </a:rPr>
              <a:t> → druhou možností je, vznik HL syntézou                          a polykondenzací molekul odštěpených z rostlinných prekurzorů (mj. kyseliny ferulové, syringové, kávové, protokatechové, z pyrogalolu a konyferylu, alkoholu, katecholu). Hlavní rozdíl mezi těmito procesy spočívá v tom, že první je založena na postupné oxidaci a degradaci existujících rostlinných polymerů, zatímco druhá zahrnuje tvorbu (syntézu) nových makromolekul, které jsou samy po čase oxidativně degradovány. Je pravděpodobné, že v půdě probíhají oba dva procesy souběžně.</a:t>
            </a:r>
            <a:endParaRPr lang="cs-CZ" sz="2000">
              <a:latin typeface="Arial Rounded MT Bold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délník 1"/>
          <p:cNvSpPr>
            <a:spLocks noChangeArrowheads="1"/>
          </p:cNvSpPr>
          <p:nvPr/>
        </p:nvSpPr>
        <p:spPr bwMode="auto">
          <a:xfrm>
            <a:off x="1331640" y="748948"/>
            <a:ext cx="79563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3200" b="1" dirty="0" smtClean="0"/>
              <a:t>3. ULMIFIKACE </a:t>
            </a:r>
            <a:r>
              <a:rPr lang="cs-CZ" sz="3200" b="1" dirty="0"/>
              <a:t>(RAŠELINĚNÍ)</a:t>
            </a:r>
          </a:p>
          <a:p>
            <a:pPr algn="l"/>
            <a:r>
              <a:rPr lang="cs-CZ" dirty="0"/>
              <a:t>• </a:t>
            </a:r>
            <a:r>
              <a:rPr lang="cs-CZ" dirty="0" smtClean="0"/>
              <a:t>nadbytečná vlhkost </a:t>
            </a:r>
            <a:r>
              <a:rPr lang="cs-CZ" dirty="0"/>
              <a:t>a </a:t>
            </a:r>
            <a:r>
              <a:rPr lang="cs-CZ" dirty="0" smtClean="0"/>
              <a:t>nedostatek O</a:t>
            </a:r>
            <a:r>
              <a:rPr lang="cs-CZ" baseline="-25000" dirty="0" smtClean="0"/>
              <a:t>2</a:t>
            </a:r>
            <a:r>
              <a:rPr lang="cs-CZ" baseline="-25000" dirty="0"/>
              <a:t> </a:t>
            </a:r>
            <a:r>
              <a:rPr lang="cs-CZ" dirty="0" smtClean="0"/>
              <a:t>, omezená </a:t>
            </a:r>
            <a:r>
              <a:rPr lang="cs-CZ" dirty="0"/>
              <a:t>chemická přeměna, neúplný </a:t>
            </a:r>
            <a:r>
              <a:rPr lang="cs-CZ" dirty="0" smtClean="0"/>
              <a:t>rozklad, hromadění </a:t>
            </a:r>
            <a:r>
              <a:rPr lang="cs-CZ" dirty="0"/>
              <a:t>energeticky bohatých látek  &gt; než ztráty rozkladem</a:t>
            </a:r>
          </a:p>
          <a:p>
            <a:pPr algn="l"/>
            <a:r>
              <a:rPr lang="cs-CZ" dirty="0"/>
              <a:t>Rašelina má &gt; 50 % OL, vzniká ve vlhkém prostředí bez O</a:t>
            </a:r>
            <a:r>
              <a:rPr lang="cs-CZ" baseline="-25000" dirty="0"/>
              <a:t>2</a:t>
            </a:r>
          </a:p>
          <a:p>
            <a:pPr algn="l"/>
            <a:r>
              <a:rPr lang="cs-CZ" b="1" u="sng" dirty="0">
                <a:solidFill>
                  <a:srgbClr val="FF0000"/>
                </a:solidFill>
              </a:rPr>
              <a:t>» slatiny </a:t>
            </a:r>
            <a:r>
              <a:rPr lang="cs-CZ" dirty="0"/>
              <a:t>– pod vodou, eutrofní (zarůstání nádrží), neutrální až </a:t>
            </a:r>
            <a:r>
              <a:rPr lang="cs-CZ" dirty="0" smtClean="0"/>
              <a:t>slabě alkalická</a:t>
            </a:r>
            <a:endParaRPr lang="cs-CZ" dirty="0"/>
          </a:p>
          <a:p>
            <a:pPr algn="l"/>
            <a:r>
              <a:rPr lang="cs-CZ" b="1" u="sng" dirty="0">
                <a:solidFill>
                  <a:srgbClr val="FF0000"/>
                </a:solidFill>
              </a:rPr>
              <a:t>» rašeliny přechodné – </a:t>
            </a:r>
            <a:r>
              <a:rPr lang="cs-CZ" b="1" u="sng" dirty="0" err="1">
                <a:solidFill>
                  <a:srgbClr val="FF0000"/>
                </a:solidFill>
              </a:rPr>
              <a:t>mezotrofní</a:t>
            </a:r>
            <a:r>
              <a:rPr lang="cs-CZ" dirty="0"/>
              <a:t>, slabě kyselé, nad hladinou vody</a:t>
            </a:r>
          </a:p>
          <a:p>
            <a:pPr algn="l"/>
            <a:r>
              <a:rPr lang="cs-CZ" b="1" u="sng" dirty="0">
                <a:solidFill>
                  <a:srgbClr val="FF0000"/>
                </a:solidFill>
              </a:rPr>
              <a:t>» vrchoviště </a:t>
            </a:r>
            <a:r>
              <a:rPr lang="cs-CZ" dirty="0"/>
              <a:t>– závisí na srážkách, oligotrofní, kyselá</a:t>
            </a:r>
          </a:p>
          <a:p>
            <a:pPr algn="l"/>
            <a:r>
              <a:rPr lang="cs-CZ" sz="3200" b="1" dirty="0" smtClean="0"/>
              <a:t>4. KARBONIZACE</a:t>
            </a:r>
            <a:endParaRPr lang="cs-CZ" sz="3200" b="1" dirty="0"/>
          </a:p>
          <a:p>
            <a:pPr algn="l"/>
            <a:r>
              <a:rPr lang="cs-CZ" b="1" dirty="0">
                <a:solidFill>
                  <a:srgbClr val="FF0000"/>
                </a:solidFill>
              </a:rPr>
              <a:t>= koncentrování C v karbonizované formě</a:t>
            </a:r>
          </a:p>
          <a:p>
            <a:pPr algn="just">
              <a:buFont typeface="Arial" charset="0"/>
              <a:buChar char="•"/>
            </a:pPr>
            <a:r>
              <a:rPr lang="cs-CZ" dirty="0"/>
              <a:t> hlavně u větších úlomků rostlinných těl (kořenů)</a:t>
            </a:r>
          </a:p>
          <a:p>
            <a:pPr algn="l">
              <a:buFont typeface="Arial" charset="0"/>
              <a:buChar char="•"/>
            </a:pPr>
            <a:r>
              <a:rPr lang="cs-CZ" dirty="0"/>
              <a:t> vzniká tzv. </a:t>
            </a:r>
            <a:r>
              <a:rPr lang="cs-CZ" b="1" dirty="0"/>
              <a:t>humusové uhlí</a:t>
            </a:r>
            <a:endParaRPr lang="cs-CZ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Procesy vzniku POH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d_coal_formation_C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248261"/>
            <a:ext cx="602773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059832" y="5478314"/>
            <a:ext cx="55443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cs-CZ" sz="1600" dirty="0">
                <a:cs typeface="Times New Roman" pitchFamily="18" charset="0"/>
              </a:rPr>
              <a:t>Schéma vzniku přírodních humusových </a:t>
            </a:r>
            <a:r>
              <a:rPr lang="cs-CZ" sz="1600" dirty="0" smtClean="0">
                <a:cs typeface="Times New Roman" pitchFamily="18" charset="0"/>
              </a:rPr>
              <a:t>látek  </a:t>
            </a:r>
            <a:r>
              <a:rPr lang="cs-CZ" sz="1600" dirty="0">
                <a:cs typeface="Times New Roman" pitchFamily="18" charset="0"/>
              </a:rPr>
              <a:t>(www.geology.upol.cz)</a:t>
            </a:r>
            <a:endParaRPr lang="cs-CZ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620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6600" b="1" dirty="0">
                <a:solidFill>
                  <a:schemeClr val="tx2"/>
                </a:solidFill>
              </a:rPr>
              <a:t> </a:t>
            </a:r>
            <a:r>
              <a:rPr lang="cs-CZ" sz="6600" b="1" dirty="0">
                <a:solidFill>
                  <a:srgbClr val="FFC000"/>
                </a:solidFill>
              </a:rPr>
              <a:t>HUMUSOVÉ LÁTKY 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délník 1"/>
          <p:cNvSpPr>
            <a:spLocks noChangeArrowheads="1"/>
          </p:cNvSpPr>
          <p:nvPr/>
        </p:nvSpPr>
        <p:spPr bwMode="auto">
          <a:xfrm>
            <a:off x="611560" y="855663"/>
            <a:ext cx="82085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/>
              </a:buClr>
              <a:buSzPct val="114000"/>
              <a:buFont typeface="Wingdings" panose="05000000000000000000" pitchFamily="2" charset="2"/>
              <a:buChar char="Ø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Úbytek POH→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mineralizace (tropy)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14000"/>
              <a:buFont typeface="Wingdings" panose="05000000000000000000" pitchFamily="2" charset="2"/>
              <a:buChar char="Ø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Rychlost mineralizace →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T, W,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pH, MO</a:t>
            </a:r>
          </a:p>
          <a:p>
            <a:pPr marL="342900" indent="-342900" algn="just">
              <a:buClr>
                <a:schemeClr val="accent2"/>
              </a:buClr>
              <a:buSzPct val="114000"/>
              <a:buFont typeface="Wingdings" panose="05000000000000000000" pitchFamily="2" charset="2"/>
              <a:buChar char="Ø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půdy →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udržovat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obnovovat POH (základ AT opatření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již od prvopočátků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ZV)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14000"/>
              <a:buFont typeface="Wingdings" panose="05000000000000000000" pitchFamily="2" charset="2"/>
              <a:buChar char="Ø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Přeměna POH a koloběh živin → dynamický proces,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periodické doplňování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 závislosti na podmínkách stanoviště a způsobu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hospodaření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SzPct val="114000"/>
              <a:buFont typeface="Wingdings" panose="05000000000000000000" pitchFamily="2" charset="2"/>
              <a:buChar char="Ø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DEHUMIFIKACE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940108"/>
            <a:ext cx="88201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727075" algn="l"/>
              </a:tabLst>
            </a:pPr>
            <a:r>
              <a:rPr lang="cs-CZ" dirty="0">
                <a:cs typeface="Times New Roman" pitchFamily="18" charset="0"/>
              </a:rPr>
              <a:t>Celkový humus </a:t>
            </a:r>
            <a:r>
              <a:rPr lang="cs-CZ" dirty="0">
                <a:latin typeface="Arial Black" pitchFamily="34" charset="0"/>
                <a:cs typeface="Times New Roman" pitchFamily="18" charset="0"/>
              </a:rPr>
              <a:t>→</a:t>
            </a:r>
            <a:r>
              <a:rPr lang="cs-CZ" dirty="0">
                <a:cs typeface="Times New Roman" pitchFamily="18" charset="0"/>
              </a:rPr>
              <a:t> povrchový (</a:t>
            </a:r>
            <a:r>
              <a:rPr lang="cs-CZ" dirty="0" err="1">
                <a:cs typeface="Times New Roman" pitchFamily="18" charset="0"/>
              </a:rPr>
              <a:t>ektohumus</a:t>
            </a:r>
            <a:r>
              <a:rPr lang="cs-CZ" dirty="0">
                <a:cs typeface="Times New Roman" pitchFamily="18" charset="0"/>
              </a:rPr>
              <a:t>) a vlastní (</a:t>
            </a:r>
            <a:r>
              <a:rPr lang="cs-CZ" dirty="0" err="1">
                <a:cs typeface="Times New Roman" pitchFamily="18" charset="0"/>
              </a:rPr>
              <a:t>endohumus</a:t>
            </a:r>
            <a:r>
              <a:rPr lang="cs-CZ" dirty="0">
                <a:cs typeface="Times New Roman" pitchFamily="18" charset="0"/>
              </a:rPr>
              <a:t>) kde:</a:t>
            </a:r>
            <a:endParaRPr lang="cs-CZ" dirty="0"/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tabLst>
                <a:tab pos="727075" algn="l"/>
              </a:tabLst>
            </a:pPr>
            <a:r>
              <a:rPr lang="cs-CZ" b="1" i="1" dirty="0">
                <a:cs typeface="Times New Roman" pitchFamily="18" charset="0"/>
              </a:rPr>
              <a:t>nadložní humus (synonymum povrchový, pokryvný humus)</a:t>
            </a:r>
            <a:r>
              <a:rPr lang="cs-CZ" dirty="0">
                <a:cs typeface="Times New Roman" pitchFamily="18" charset="0"/>
              </a:rPr>
              <a:t> je organická hmota uložená na povrchu půdy. Skládá se většinou z více dílčích horizontů, tj. horizontů či vrstev, tvořených téměř výhradně organickou hmotou a s minimálním podílem minerálních částic půdy.</a:t>
            </a:r>
            <a:endParaRPr lang="cs-CZ" dirty="0"/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tabLst>
                <a:tab pos="727075" algn="l"/>
              </a:tabLst>
            </a:pPr>
            <a:r>
              <a:rPr lang="cs-CZ" b="1" i="1" dirty="0">
                <a:cs typeface="Times New Roman" pitchFamily="18" charset="0"/>
              </a:rPr>
              <a:t>vlastní humus (synonymum pravý, půdní humus)</a:t>
            </a:r>
            <a:r>
              <a:rPr lang="cs-CZ" dirty="0">
                <a:cs typeface="Times New Roman" pitchFamily="18" charset="0"/>
              </a:rPr>
              <a:t> je tvořen komplexem specifických tmavě zbarvených organických látek, většinou vysokomolekulárních sloučenin, které jsou výsledkem biologicko-chemických procesů přeměny organické hmoty v půdě, tedy výsledkem humifikace. Z podstatné části jej tvoří </a:t>
            </a:r>
            <a:r>
              <a:rPr lang="cs-CZ" dirty="0" err="1">
                <a:cs typeface="Times New Roman" pitchFamily="18" charset="0"/>
              </a:rPr>
              <a:t>huminové</a:t>
            </a:r>
            <a:r>
              <a:rPr lang="cs-CZ" dirty="0">
                <a:cs typeface="Times New Roman" pitchFamily="18" charset="0"/>
              </a:rPr>
              <a:t> látky, popř. promíšené s minerální hmotou půdy. 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323388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Třídění a klasifikace POH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"/>
          <p:cNvSpPr>
            <a:spLocks noChangeArrowheads="1"/>
          </p:cNvSpPr>
          <p:nvPr/>
        </p:nvSpPr>
        <p:spPr bwMode="auto">
          <a:xfrm>
            <a:off x="179512" y="1125538"/>
            <a:ext cx="8640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800" dirty="0"/>
              <a:t>Podle fyzikálního stavu, morfologických </a:t>
            </a:r>
            <a:r>
              <a:rPr lang="cs-CZ" sz="2800" dirty="0" smtClean="0"/>
              <a:t>znaků a C/N: </a:t>
            </a:r>
            <a:endParaRPr lang="cs-CZ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Třídění a klasifikace POH </a:t>
            </a:r>
          </a:p>
        </p:txBody>
      </p:sp>
      <p:sp>
        <p:nvSpPr>
          <p:cNvPr id="47108" name="Obdélník 3"/>
          <p:cNvSpPr>
            <a:spLocks noChangeArrowheads="1"/>
          </p:cNvSpPr>
          <p:nvPr/>
        </p:nvSpPr>
        <p:spPr bwMode="auto">
          <a:xfrm>
            <a:off x="582613" y="2420938"/>
            <a:ext cx="25923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cs-CZ" sz="4400" b="1" i="1" dirty="0"/>
              <a:t> MUL</a:t>
            </a:r>
          </a:p>
          <a:p>
            <a:pPr algn="just">
              <a:buFont typeface="Arial" charset="0"/>
              <a:buChar char="•"/>
            </a:pPr>
            <a:r>
              <a:rPr lang="cs-CZ" sz="4400" b="1" i="1" dirty="0"/>
              <a:t> MODER</a:t>
            </a:r>
          </a:p>
          <a:p>
            <a:pPr algn="just">
              <a:buFont typeface="Arial" charset="0"/>
              <a:buChar char="•"/>
            </a:pPr>
            <a:r>
              <a:rPr lang="cs-CZ" sz="4400" b="1" i="1" dirty="0"/>
              <a:t> MOR</a:t>
            </a:r>
            <a:r>
              <a:rPr lang="cs-CZ" sz="4400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7504" y="5316366"/>
            <a:ext cx="73448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 smtClean="0"/>
              <a:t>Douchafour</a:t>
            </a:r>
            <a:r>
              <a:rPr lang="cs-CZ" sz="1800" dirty="0" smtClean="0"/>
              <a:t> (1970) a Němeček a kol. (2011) – </a:t>
            </a:r>
            <a:r>
              <a:rPr lang="cs-CZ" sz="1800" i="1" dirty="0" smtClean="0"/>
              <a:t>viz</a:t>
            </a:r>
            <a:r>
              <a:rPr lang="cs-CZ" sz="1800" dirty="0" smtClean="0"/>
              <a:t> Tab. na str. 33 - 34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11482"/>
              </p:ext>
            </p:extLst>
          </p:nvPr>
        </p:nvGraphicFramePr>
        <p:xfrm>
          <a:off x="395536" y="116632"/>
          <a:ext cx="8064898" cy="6048677"/>
        </p:xfrm>
        <a:graphic>
          <a:graphicData uri="http://schemas.openxmlformats.org/drawingml/2006/table">
            <a:tbl>
              <a:tblPr/>
              <a:tblGrid>
                <a:gridCol w="1410052"/>
                <a:gridCol w="1804099"/>
                <a:gridCol w="1804099"/>
                <a:gridCol w="1692887"/>
                <a:gridCol w="1353761"/>
              </a:tblGrid>
              <a:tr h="2909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ANHYDROGENNÍ 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 HUMUSU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95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horizont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biologického původů, granulární resp. biomakrostruktura, zvýšená činnost žížal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mikrogranulární struktura, srážení nerozpustných látek, vysoká aktivita hub, nízká aktivita žížal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zrna biologického nebo chemického původu, bez struktury, vazba na miner. podíl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horizont A chybí, difuzní přechod HL do spodních (napr. Eh) horizontů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Humuso-jílový komplex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stabilní a zralý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stabilní a zralý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nezralý, chybí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Nezralý, chybí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Přechod mezi O a A horizonty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přechod mezi O a A horizonty zřetelný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přechod mezi O a A horizonty zřetelný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přechod postupný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přechod zřetelný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9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horizont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9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(OLn)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9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OLn + (OLv)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MESOMULL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OLn + OLv + (OF)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OLIGOMULL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MYCOGENIC OLIGOMULL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OLn + OLv + OF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HEMIMODER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 + OF + OH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AMPHIMULL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EUMODER, DISMODER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9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9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HYDROGENNÍ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HUMUSU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 – slabě hydromorfní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HYDROMODER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As, H – silně hydromorfní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ANMOOR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HISTOSOL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08103"/>
              </p:ext>
            </p:extLst>
          </p:nvPr>
        </p:nvGraphicFramePr>
        <p:xfrm>
          <a:off x="967726" y="476672"/>
          <a:ext cx="8028385" cy="5445224"/>
        </p:xfrm>
        <a:graphic>
          <a:graphicData uri="http://schemas.openxmlformats.org/drawingml/2006/table">
            <a:tbl>
              <a:tblPr/>
              <a:tblGrid>
                <a:gridCol w="1403669"/>
                <a:gridCol w="1795931"/>
                <a:gridCol w="1795931"/>
                <a:gridCol w="1685222"/>
                <a:gridCol w="1347632"/>
              </a:tblGrid>
              <a:tr h="5185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AERAČNÍ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FORMY HUMUSU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4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Vlhké medium, (kapilárně podepřená voda)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HYDROMULL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HYDROMODER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Periodicky nasycen vodou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ANMOOR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HYDROMOR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Permanentně nasycen vodou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HISTOSOL (organozem)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Charakteristika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Biologická aktivita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Vysoká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nízká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5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Organo-miner. komplexy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zralý, stabilní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nezralý, nestabilní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nezralý, chybí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A- horizont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biomakrostruktura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juxtapozice, kompaktní, nebo jednotlivá zrna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mělký, chybí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C/N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8-15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15-25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25</a:t>
                      </a:r>
                    </a:p>
                  </a:txBody>
                  <a:tcPr marL="20756" marR="207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96500" y="-171400"/>
            <a:ext cx="9144000" cy="8463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b="1" dirty="0">
                <a:solidFill>
                  <a:srgbClr val="FFC000"/>
                </a:solidFill>
              </a:rPr>
              <a:t>Hlavní složky POH </a:t>
            </a:r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(</a:t>
            </a:r>
            <a:r>
              <a:rPr lang="cs-CZ" b="1" dirty="0" err="1">
                <a:solidFill>
                  <a:srgbClr val="FFC000"/>
                </a:solidFill>
              </a:rPr>
              <a:t>Baldock</a:t>
            </a:r>
            <a:r>
              <a:rPr lang="cs-CZ" b="1" dirty="0">
                <a:solidFill>
                  <a:srgbClr val="FFC000"/>
                </a:solidFill>
              </a:rPr>
              <a:t> a </a:t>
            </a:r>
            <a:r>
              <a:rPr lang="cs-CZ" b="1" dirty="0" err="1" smtClean="0">
                <a:solidFill>
                  <a:srgbClr val="FFC000"/>
                </a:solidFill>
              </a:rPr>
              <a:t>Skjemstad</a:t>
            </a:r>
            <a:r>
              <a:rPr lang="cs-CZ" b="1" dirty="0">
                <a:solidFill>
                  <a:srgbClr val="FFC000"/>
                </a:solidFill>
              </a:rPr>
              <a:t>, 2000)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75433"/>
              </p:ext>
            </p:extLst>
          </p:nvPr>
        </p:nvGraphicFramePr>
        <p:xfrm>
          <a:off x="942257" y="864121"/>
          <a:ext cx="7704856" cy="5544617"/>
        </p:xfrm>
        <a:graphic>
          <a:graphicData uri="http://schemas.openxmlformats.org/drawingml/2006/table">
            <a:tbl>
              <a:tblPr/>
              <a:tblGrid>
                <a:gridCol w="1562374"/>
                <a:gridCol w="6142482"/>
              </a:tblGrid>
              <a:tr h="60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Složka organické hmoty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Definice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Organické zbytky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Nerozložené části rostlinných a živočišných tkání a produkty jejich částečného rozkladu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Půdní biomasa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Organická hmota tvořená živými mikrobiálními tkáněmi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Humus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Všechny organické látky v půdě, kromě nerozložených rostlinných a živočišných tkání, produktů jejich částečného rozkladu a půdní biomasy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Půdní organická hmota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Soubor všech neživých látek nacházejících se na povrchu půdy nebo v ní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Huminové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 látky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Řada vysokomolekulárních hnědě nebo černě zbarvených látek, které vznikly sekundárními syntetickými reakcemi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Nehuminové látky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Látky patřící do známých biochemických tříd, jako aminokyseliny, uhlovodíky, tuky, vosky, pryskyřice a organické kyseliny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Humin 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Frakce humusu (půdní organické hmoty) nerozpustná v alkalickém roztoku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Huminové kyseliny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Tmavě zbarvený organický materiál nerozpustný ve zředěných kyselinách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Fulvokyseliny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Světleji zbarvené  OL, který zůstává v roztoku po vysrážení HK po okyselení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Hymatomelanové kyseliny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cs typeface="Times New Roman" pitchFamily="18" charset="0"/>
                        </a:rPr>
                        <a:t>Část HK rozpustná v alkoholu</a:t>
                      </a:r>
                    </a:p>
                  </a:txBody>
                  <a:tcPr marL="37042" marR="37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5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7334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Třídění a klasifikace POH </a:t>
            </a:r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270153" y="899429"/>
            <a:ext cx="87436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cs-CZ" sz="3200" b="1" dirty="0">
                <a:cs typeface="Times New Roman" pitchFamily="18" charset="0"/>
              </a:rPr>
              <a:t>Třídění HL podle strukturně chemických hledisek není možné vzhledem k jejich </a:t>
            </a:r>
            <a:r>
              <a:rPr lang="cs-CZ" sz="3200" b="1" dirty="0" smtClean="0">
                <a:cs typeface="Times New Roman" pitchFamily="18" charset="0"/>
              </a:rPr>
              <a:t>heterogenitě !!!</a:t>
            </a:r>
          </a:p>
          <a:p>
            <a:pPr eaLnBrk="0" hangingPunct="0">
              <a:tabLst>
                <a:tab pos="449263" algn="l"/>
              </a:tabLst>
            </a:pPr>
            <a:r>
              <a:rPr lang="cs-CZ" sz="3200" b="1" dirty="0" smtClean="0">
                <a:cs typeface="Times New Roman" pitchFamily="18" charset="0"/>
              </a:rPr>
              <a:t>Proto </a:t>
            </a:r>
            <a:r>
              <a:rPr lang="cs-CZ" sz="3200" b="1" dirty="0">
                <a:cs typeface="Times New Roman" pitchFamily="18" charset="0"/>
              </a:rPr>
              <a:t>se i přes všechny známé nedostatky provádí tzv. frakcionace !!!</a:t>
            </a:r>
            <a:endParaRPr lang="cs-CZ" sz="3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délník 1"/>
          <p:cNvSpPr>
            <a:spLocks noChangeArrowheads="1"/>
          </p:cNvSpPr>
          <p:nvPr/>
        </p:nvSpPr>
        <p:spPr bwMode="auto">
          <a:xfrm>
            <a:off x="0" y="1268760"/>
            <a:ext cx="8893175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KLASIFIKACE   HL   DLE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ACIDOBAZICKÉ  ROZPUSTNOSTI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Kononová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Bělčiková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1963) 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Specifické HL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Nespecifické HL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Meziprodukty rozkladu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323388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Třídění a klasifikace POH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6737" y="-195988"/>
            <a:ext cx="4847368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rgbClr val="FFC000"/>
                </a:solidFill>
              </a:rPr>
              <a:t>Třídění a klasifikace POH 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3131840" y="6105491"/>
            <a:ext cx="4883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smtClean="0"/>
              <a:t>Skokanová </a:t>
            </a:r>
            <a:r>
              <a:rPr lang="cs-CZ" altLang="cs-CZ" sz="1400" dirty="0"/>
              <a:t>a </a:t>
            </a:r>
            <a:r>
              <a:rPr lang="cs-CZ" altLang="cs-CZ" sz="1400" dirty="0" err="1" smtClean="0"/>
              <a:t>Dercová</a:t>
            </a:r>
            <a:r>
              <a:rPr lang="cs-CZ" altLang="cs-CZ" sz="1400" dirty="0" smtClean="0"/>
              <a:t> (2008) - upraveno podle </a:t>
            </a:r>
            <a:r>
              <a:rPr lang="cs-CZ" altLang="cs-CZ" sz="1400" dirty="0" err="1" smtClean="0"/>
              <a:t>Stevenson</a:t>
            </a:r>
            <a:r>
              <a:rPr lang="cs-CZ" altLang="cs-CZ" sz="1400" dirty="0" smtClean="0"/>
              <a:t> (1982)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6635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4000" b="1" u="sng" dirty="0">
                <a:solidFill>
                  <a:srgbClr val="FFC000"/>
                </a:solidFill>
                <a:latin typeface="Verdana" pitchFamily="34" charset="0"/>
                <a:cs typeface="Times New Roman" pitchFamily="18" charset="0"/>
              </a:rPr>
              <a:t>Specifické humusové látky</a:t>
            </a:r>
          </a:p>
          <a:p>
            <a:pPr eaLnBrk="0" hangingPunct="0">
              <a:defRPr/>
            </a:pPr>
            <a:endParaRPr lang="cs-CZ" sz="4000" b="1" u="sng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2227" name="Obdélník 2"/>
          <p:cNvSpPr>
            <a:spLocks noChangeArrowheads="1"/>
          </p:cNvSpPr>
          <p:nvPr/>
        </p:nvSpPr>
        <p:spPr bwMode="auto">
          <a:xfrm>
            <a:off x="251520" y="1700213"/>
            <a:ext cx="83892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 → specifická chemická struktura a složení, prošly humifikací a nelze je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začlenit do kategorie nespecifických humusových látek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biomolekul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cs-CZ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247822"/>
              </p:ext>
            </p:extLst>
          </p:nvPr>
        </p:nvGraphicFramePr>
        <p:xfrm>
          <a:off x="1691680" y="836712"/>
          <a:ext cx="6408712" cy="5533296"/>
        </p:xfrm>
        <a:graphic>
          <a:graphicData uri="http://schemas.openxmlformats.org/drawingml/2006/table">
            <a:tbl>
              <a:tblPr/>
              <a:tblGrid>
                <a:gridCol w="3203757"/>
                <a:gridCol w="3204955"/>
              </a:tblGrid>
              <a:tr h="461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Rezervoár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Množství C (*10</a:t>
                      </a:r>
                      <a:r>
                        <a:rPr kumimoji="0" lang="en-GB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kg)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Zemský</a:t>
                      </a: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povrch</a:t>
                      </a: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Atmosferický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</a:t>
                      </a:r>
                      <a:r>
                        <a:rPr kumimoji="0" lang="en-GB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Biomasa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Sladkovodní sedimenty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Mořské </a:t>
                      </a: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sedimenty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5 - 8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Půdní organická hmota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30 - 50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hloubky 16 km: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Mořský organický detritus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Uhlí a ropa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Uhlík mořských hlubin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Sedimenty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200,000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1" name="Obdélník 5"/>
          <p:cNvSpPr>
            <a:spLocks noChangeArrowheads="1"/>
          </p:cNvSpPr>
          <p:nvPr/>
        </p:nvSpPr>
        <p:spPr bwMode="auto">
          <a:xfrm>
            <a:off x="0" y="332656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latin typeface="Arial Rounded MT Bold" pitchFamily="34" charset="0"/>
              </a:rPr>
              <a:t>Množství</a:t>
            </a: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cs-CZ" sz="2000" b="1" dirty="0" err="1">
                <a:latin typeface="Arial Rounded MT Bold" pitchFamily="34" charset="0"/>
              </a:rPr>
              <a:t>C</a:t>
            </a:r>
            <a:r>
              <a:rPr lang="cs-CZ" sz="1200" b="1" dirty="0" err="1">
                <a:latin typeface="Arial Rounded MT Bold" pitchFamily="34" charset="0"/>
              </a:rPr>
              <a:t>org</a:t>
            </a:r>
            <a:r>
              <a:rPr lang="en-US" sz="2000" b="1" dirty="0">
                <a:latin typeface="Arial Rounded MT Bold" pitchFamily="34" charset="0"/>
              </a:rPr>
              <a:t> v </a:t>
            </a:r>
            <a:r>
              <a:rPr lang="en-US" sz="2000" b="1" dirty="0" err="1">
                <a:latin typeface="Arial Rounded MT Bold" pitchFamily="34" charset="0"/>
              </a:rPr>
              <a:t>různých</a:t>
            </a: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en-US" sz="2000" b="1" dirty="0" err="1">
                <a:latin typeface="Arial Rounded MT Bold" pitchFamily="34" charset="0"/>
              </a:rPr>
              <a:t>rezervoárech</a:t>
            </a: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cs-CZ" sz="2000" b="1" dirty="0">
                <a:latin typeface="Arial Rounded MT Bold" pitchFamily="34" charset="0"/>
              </a:rPr>
              <a:t>(</a:t>
            </a:r>
            <a:r>
              <a:rPr lang="cs-CZ" sz="2000" b="1" dirty="0" err="1">
                <a:latin typeface="Arial Rounded MT Bold" pitchFamily="34" charset="0"/>
              </a:rPr>
              <a:t>Bolin</a:t>
            </a:r>
            <a:r>
              <a:rPr lang="cs-CZ" sz="2000" b="1" dirty="0">
                <a:latin typeface="Arial Rounded MT Bold" pitchFamily="34" charset="0"/>
              </a:rPr>
              <a:t>, 1983, </a:t>
            </a:r>
            <a:r>
              <a:rPr lang="cs-CZ" sz="2000" b="1" dirty="0" err="1">
                <a:latin typeface="Arial Rounded MT Bold" pitchFamily="34" charset="0"/>
              </a:rPr>
              <a:t>Stevenson</a:t>
            </a:r>
            <a:r>
              <a:rPr lang="cs-CZ" sz="2000" b="1" dirty="0">
                <a:latin typeface="Arial Rounded MT Bold" pitchFamily="34" charset="0"/>
              </a:rPr>
              <a:t>, 1982)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délník 1"/>
          <p:cNvSpPr>
            <a:spLocks noChangeArrowheads="1"/>
          </p:cNvSpPr>
          <p:nvPr/>
        </p:nvSpPr>
        <p:spPr bwMode="auto">
          <a:xfrm>
            <a:off x="727075" y="404664"/>
            <a:ext cx="82867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600" b="1" u="sng" dirty="0">
                <a:latin typeface="Verdana" pitchFamily="34" charset="0"/>
                <a:cs typeface="Times New Roman" pitchFamily="18" charset="0"/>
              </a:rPr>
              <a:t>Specifické HL </a:t>
            </a:r>
            <a:r>
              <a:rPr lang="cs-CZ" sz="3600" b="1" u="sng" dirty="0" smtClean="0">
                <a:latin typeface="Verdana" pitchFamily="34" charset="0"/>
                <a:cs typeface="Times New Roman" pitchFamily="18" charset="0"/>
              </a:rPr>
              <a:t>podle  Orlova (1985) dělíme</a:t>
            </a:r>
            <a:r>
              <a:rPr lang="cs-CZ" sz="3600" b="1" u="sng" dirty="0">
                <a:latin typeface="Verdana" pitchFamily="34" charset="0"/>
                <a:cs typeface="Times New Roman" pitchFamily="18" charset="0"/>
              </a:rPr>
              <a:t>:</a:t>
            </a:r>
            <a:r>
              <a:rPr lang="cs-CZ" sz="3600" u="sng" dirty="0"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l" eaLnBrk="0" hangingPunct="0"/>
            <a:endParaRPr lang="cs-CZ" sz="3200" dirty="0">
              <a:latin typeface="Verdana" pitchFamily="34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32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cs-CZ" sz="3600" b="1" dirty="0" err="1">
                <a:latin typeface="Verdana" pitchFamily="34" charset="0"/>
                <a:cs typeface="Times New Roman" pitchFamily="18" charset="0"/>
              </a:rPr>
              <a:t>Huminové</a:t>
            </a:r>
            <a:r>
              <a:rPr lang="cs-CZ" sz="3600" b="1" dirty="0">
                <a:latin typeface="Verdana" pitchFamily="34" charset="0"/>
                <a:cs typeface="Times New Roman" pitchFamily="18" charset="0"/>
              </a:rPr>
              <a:t> kyseliny </a:t>
            </a:r>
            <a:endParaRPr lang="cs-CZ" sz="3600" b="1" dirty="0" smtClean="0">
              <a:latin typeface="Verdana" pitchFamily="34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3600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cs-CZ" sz="3600" b="1" dirty="0" err="1">
                <a:latin typeface="Verdana" pitchFamily="34" charset="0"/>
                <a:cs typeface="Times New Roman" pitchFamily="18" charset="0"/>
              </a:rPr>
              <a:t>Fulvo</a:t>
            </a:r>
            <a:r>
              <a:rPr lang="cs-CZ" sz="3600" b="1" dirty="0">
                <a:latin typeface="Verdana" pitchFamily="34" charset="0"/>
                <a:cs typeface="Times New Roman" pitchFamily="18" charset="0"/>
              </a:rPr>
              <a:t> kyseliny 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3600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cs-CZ" sz="3600" b="1" dirty="0" err="1">
                <a:latin typeface="Verdana" pitchFamily="34" charset="0"/>
                <a:cs typeface="Times New Roman" pitchFamily="18" charset="0"/>
              </a:rPr>
              <a:t>Hymatomelanové</a:t>
            </a:r>
            <a:r>
              <a:rPr lang="cs-CZ" sz="3600" b="1" dirty="0">
                <a:latin typeface="Verdana" pitchFamily="34" charset="0"/>
                <a:cs typeface="Times New Roman" pitchFamily="18" charset="0"/>
              </a:rPr>
              <a:t> kyseliny </a:t>
            </a: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3600" b="1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cs-CZ" sz="3600" b="1" dirty="0" err="1">
                <a:latin typeface="Verdana" pitchFamily="34" charset="0"/>
                <a:cs typeface="Times New Roman" pitchFamily="18" charset="0"/>
              </a:rPr>
              <a:t>Huminy</a:t>
            </a:r>
            <a:endParaRPr lang="cs-CZ" sz="3600" b="1" dirty="0">
              <a:latin typeface="Verdana" pitchFamily="34" charset="0"/>
              <a:cs typeface="Times New Roman" pitchFamily="18" charset="0"/>
            </a:endParaRPr>
          </a:p>
          <a:p>
            <a:pPr algn="l" eaLnBrk="0" hangingPunct="0">
              <a:buFont typeface="Wingdings" pitchFamily="2" charset="2"/>
              <a:buChar char="Ø"/>
            </a:pPr>
            <a:r>
              <a:rPr lang="cs-CZ" sz="3600" b="1" dirty="0">
                <a:latin typeface="Verdana" pitchFamily="34" charset="0"/>
                <a:cs typeface="Times New Roman" pitchFamily="18" charset="0"/>
              </a:rPr>
              <a:t> Humusové uhlí</a:t>
            </a:r>
            <a:endParaRPr lang="cs-CZ" sz="3600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475656" y="1196752"/>
            <a:ext cx="8229600" cy="4248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Frakční složení a poměr HK/FK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Stupeň humifikace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Poměr C/N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Barevný index (Q4/6)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Elementární složení a obsah popele u HK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Obsah funkčních skupin (COO-, AR-OH)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Poměr O/R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Index </a:t>
            </a:r>
            <a:r>
              <a:rPr lang="cs-CZ" sz="3200" kern="0" dirty="0" err="1">
                <a:latin typeface="+mn-lt"/>
              </a:rPr>
              <a:t>aromaticity</a:t>
            </a:r>
            <a:r>
              <a:rPr lang="cs-CZ" sz="3200" kern="0" dirty="0">
                <a:latin typeface="+mn-lt"/>
              </a:rPr>
              <a:t> (</a:t>
            </a:r>
            <a:r>
              <a:rPr lang="cs-CZ" sz="3200" kern="0" dirty="0" err="1">
                <a:latin typeface="+mn-lt"/>
              </a:rPr>
              <a:t>Iar</a:t>
            </a:r>
            <a:r>
              <a:rPr lang="cs-CZ" sz="3200" kern="0" dirty="0">
                <a:latin typeface="+mn-lt"/>
              </a:rPr>
              <a:t>, </a:t>
            </a:r>
            <a:r>
              <a:rPr lang="el-GR" sz="3200" kern="0" dirty="0">
                <a:latin typeface="+mn-lt"/>
              </a:rPr>
              <a:t>α</a:t>
            </a:r>
            <a:r>
              <a:rPr lang="cs-CZ" sz="3200" kern="0" dirty="0">
                <a:latin typeface="+mn-lt"/>
              </a:rPr>
              <a:t>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Index </a:t>
            </a:r>
            <a:r>
              <a:rPr lang="cs-CZ" sz="3200" kern="0" dirty="0" err="1" smtClean="0">
                <a:latin typeface="+mn-lt"/>
              </a:rPr>
              <a:t>hydrofobnosti</a:t>
            </a:r>
            <a:r>
              <a:rPr lang="cs-CZ" sz="3200" kern="0" dirty="0" smtClean="0">
                <a:latin typeface="+mn-lt"/>
              </a:rPr>
              <a:t> </a:t>
            </a:r>
            <a:r>
              <a:rPr lang="cs-CZ" sz="3200" kern="0" dirty="0">
                <a:latin typeface="+mn-lt"/>
              </a:rPr>
              <a:t>(HI)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cs-CZ" sz="3200" kern="0" dirty="0">
                <a:latin typeface="+mn-lt"/>
              </a:rPr>
              <a:t>Fluorescenční index (RFI)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cs-CZ" sz="3200" kern="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eaLnBrk="0" hangingPunct="0">
              <a:defRPr/>
            </a:pPr>
            <a:r>
              <a:rPr lang="sk-SK" sz="4400" b="1" kern="0" dirty="0">
                <a:latin typeface="Arial Rounded MT Bold" pitchFamily="34" charset="0"/>
                <a:ea typeface="+mj-ea"/>
                <a:cs typeface="Arial" pitchFamily="34" charset="0"/>
              </a:rPr>
              <a:t>Parametry hodnocení kvality HL</a:t>
            </a:r>
            <a:r>
              <a:rPr lang="cs-CZ" sz="4400" b="1" kern="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Arial" pitchFamily="34" charset="0"/>
              </a:rPr>
              <a:t/>
            </a:r>
            <a:br>
              <a:rPr lang="cs-CZ" sz="4400" b="1" kern="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Arial" pitchFamily="34" charset="0"/>
              </a:rPr>
            </a:br>
            <a:endParaRPr lang="cs-CZ" sz="4400" kern="0" dirty="0">
              <a:solidFill>
                <a:schemeClr val="tx2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8786812" cy="4014762"/>
          </a:xfrm>
        </p:spPr>
        <p:txBody>
          <a:bodyPr/>
          <a:lstStyle/>
          <a:p>
            <a:pPr marL="546100" indent="-457200" algn="just"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04000"/>
              <a:buFont typeface="Wingdings" panose="05000000000000000000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latin typeface="Arial" charset="0"/>
                <a:cs typeface="Arial" charset="0"/>
              </a:rPr>
              <a:t>Největší rezervoár uhlíku na Zemi</a:t>
            </a:r>
          </a:p>
          <a:p>
            <a:pPr marL="546100" indent="-457200" algn="just"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04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charset="0"/>
                <a:cs typeface="Arial" charset="0"/>
              </a:rPr>
              <a:t> Přímo ovlivňují úrodnost a vlastnosti půdy</a:t>
            </a:r>
          </a:p>
          <a:p>
            <a:pPr marL="546100" indent="-457200" algn="just"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04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charset="0"/>
                <a:cs typeface="Arial" charset="0"/>
              </a:rPr>
              <a:t> Environmentální funkce  v ekosystémech                         </a:t>
            </a:r>
          </a:p>
          <a:p>
            <a:pPr marL="546100" indent="-457200" algn="just"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04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charset="0"/>
                <a:cs typeface="Arial" charset="0"/>
              </a:rPr>
              <a:t> Účinné látky při řešení environmentálních problémů  (</a:t>
            </a:r>
            <a:r>
              <a:rPr lang="cs-CZ" sz="2800" dirty="0" err="1" smtClean="0">
                <a:latin typeface="Arial" charset="0"/>
                <a:cs typeface="Arial" charset="0"/>
              </a:rPr>
              <a:t>remediace</a:t>
            </a:r>
            <a:r>
              <a:rPr lang="cs-CZ" sz="2800" dirty="0" smtClean="0">
                <a:latin typeface="Arial" charset="0"/>
                <a:cs typeface="Arial" charset="0"/>
              </a:rPr>
              <a:t>)</a:t>
            </a:r>
          </a:p>
          <a:p>
            <a:pPr marL="546100" indent="-457200" algn="just"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04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charset="0"/>
                <a:cs typeface="Arial" charset="0"/>
              </a:rPr>
              <a:t> Využití v zemědělství, medicíně  a průmyslu</a:t>
            </a:r>
          </a:p>
          <a:p>
            <a:pPr marL="546100" indent="-457200" algn="just" eaLnBrk="1" hangingPunct="1">
              <a:lnSpc>
                <a:spcPct val="90000"/>
              </a:lnSpc>
              <a:spcAft>
                <a:spcPct val="20000"/>
              </a:spcAft>
              <a:buClr>
                <a:srgbClr val="FF0000"/>
              </a:buClr>
              <a:buSzPct val="104000"/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cs-CZ" sz="2800" dirty="0" err="1" smtClean="0">
                <a:latin typeface="Arial" charset="0"/>
                <a:cs typeface="Arial" charset="0"/>
              </a:rPr>
              <a:t>Nanomateriály</a:t>
            </a:r>
            <a:r>
              <a:rPr lang="cs-CZ" sz="2800" dirty="0" smtClean="0">
                <a:latin typeface="Arial" charset="0"/>
                <a:cs typeface="Arial" charset="0"/>
              </a:rPr>
              <a:t> a biopolymery jejichž strukturu lze modifikovat a technologicky využít</a:t>
            </a: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rgbClr val="00B0F0">
              <a:alpha val="74902"/>
            </a:srgbClr>
          </a:solidFill>
          <a:ln>
            <a:solidFill>
              <a:srgbClr val="33996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Význam přírodních HL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05220-DC06-43C5-A880-E73FCEA9D2B0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délník 3"/>
          <p:cNvSpPr>
            <a:spLocks noChangeArrowheads="1"/>
          </p:cNvSpPr>
          <p:nvPr/>
        </p:nvSpPr>
        <p:spPr bwMode="auto">
          <a:xfrm>
            <a:off x="1547664" y="1196752"/>
            <a:ext cx="86407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cs-CZ" sz="4000" b="1" u="sng" dirty="0">
              <a:latin typeface="Arial Rounded MT Bold" pitchFamily="34" charset="0"/>
            </a:endParaRP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200" dirty="0">
                <a:latin typeface="Arial Rounded MT Bold" pitchFamily="34" charset="0"/>
              </a:rPr>
              <a:t>  Zásobárna energie (C a živiny)</a:t>
            </a: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200" dirty="0">
                <a:latin typeface="Arial Rounded MT Bold" pitchFamily="34" charset="0"/>
              </a:rPr>
              <a:t>  Zadržování vody</a:t>
            </a: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200" dirty="0">
                <a:latin typeface="Arial Rounded MT Bold" pitchFamily="34" charset="0"/>
              </a:rPr>
              <a:t>  Vliv na tepelný režim půdy</a:t>
            </a: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200" dirty="0">
                <a:latin typeface="Arial Rounded MT Bold" pitchFamily="34" charset="0"/>
              </a:rPr>
              <a:t>  Zlepšení struktury půdy</a:t>
            </a: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200" dirty="0">
                <a:latin typeface="Arial Rounded MT Bold" pitchFamily="34" charset="0"/>
              </a:rPr>
              <a:t>  Vliv na chemické vlastnosti půdy</a:t>
            </a: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200" dirty="0">
                <a:latin typeface="Arial Rounded MT Bold" pitchFamily="34" charset="0"/>
              </a:rPr>
              <a:t>  Půdotvorné procesy</a:t>
            </a:r>
          </a:p>
          <a:p>
            <a:pPr algn="just">
              <a:buClr>
                <a:srgbClr val="FF0000"/>
              </a:buClr>
              <a:buSzPct val="125000"/>
              <a:buFont typeface="Wingdings" pitchFamily="2" charset="2"/>
              <a:buChar char="Ø"/>
            </a:pPr>
            <a:r>
              <a:rPr lang="cs-CZ" sz="3200" dirty="0">
                <a:latin typeface="Arial Rounded MT Bold" pitchFamily="34" charset="0"/>
              </a:rPr>
              <a:t>  Hygienická funkce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chemeClr val="bg2">
              <a:lumMod val="50000"/>
              <a:alpha val="74902"/>
            </a:schemeClr>
          </a:solidFill>
          <a:ln>
            <a:solidFill>
              <a:srgbClr val="339966"/>
            </a:solidFill>
          </a:ln>
        </p:spPr>
        <p:txBody>
          <a:bodyPr/>
          <a:lstStyle/>
          <a:p>
            <a:pPr eaLnBrk="0" hangingPunct="0">
              <a:defRPr/>
            </a:pPr>
            <a:r>
              <a:rPr lang="cs-CZ" sz="4400" b="1" ker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Význam přírodních HL</a:t>
            </a:r>
            <a:endParaRPr lang="cs-CZ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  <p:pic>
        <p:nvPicPr>
          <p:cNvPr id="1026" name="Picture 2" descr="algi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" y="1177381"/>
            <a:ext cx="3245782" cy="216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3367968"/>
            <a:ext cx="3096344" cy="3768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2095" algn="l">
              <a:lnSpc>
                <a:spcPct val="150000"/>
              </a:lnSpc>
              <a:spcAft>
                <a:spcPts val="600"/>
              </a:spcAft>
            </a:pPr>
            <a:r>
              <a:rPr lang="cs-CZ" sz="1400" dirty="0" smtClean="0">
                <a:ea typeface="Calibri" panose="020F0502020204030204" pitchFamily="34" charset="0"/>
              </a:rPr>
              <a:t> </a:t>
            </a:r>
            <a:r>
              <a:rPr lang="cs-CZ" sz="1400" dirty="0" err="1">
                <a:ea typeface="Calibri" panose="020F0502020204030204" pitchFamily="34" charset="0"/>
              </a:rPr>
              <a:t>Alginit</a:t>
            </a:r>
            <a:r>
              <a:rPr lang="cs-CZ" sz="1400" dirty="0">
                <a:ea typeface="Calibri" panose="020F0502020204030204" pitchFamily="34" charset="0"/>
              </a:rPr>
              <a:t> (zdroj: nozasro.cz)</a:t>
            </a:r>
          </a:p>
        </p:txBody>
      </p:sp>
      <p:pic>
        <p:nvPicPr>
          <p:cNvPr id="1027" name="Picture 3" descr="sapropel_tverskoy_obla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29" y="1120586"/>
            <a:ext cx="3024336" cy="206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043332" y="3232301"/>
            <a:ext cx="3044733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2095" algn="l">
              <a:lnSpc>
                <a:spcPct val="150000"/>
              </a:lnSpc>
              <a:spcAft>
                <a:spcPts val="0"/>
              </a:spcAft>
            </a:pPr>
            <a:r>
              <a:rPr lang="cs-CZ" sz="1400" dirty="0" err="1">
                <a:ea typeface="Calibri" panose="020F0502020204030204" pitchFamily="34" charset="0"/>
              </a:rPr>
              <a:t>Sapropel</a:t>
            </a:r>
            <a:r>
              <a:rPr lang="cs-CZ" sz="1400" dirty="0">
                <a:ea typeface="Calibri" panose="020F0502020204030204" pitchFamily="34" charset="0"/>
              </a:rPr>
              <a:t> (zdroj: </a:t>
            </a:r>
            <a:r>
              <a:rPr lang="cs-CZ" sz="1400" dirty="0">
                <a:ea typeface="Times New Roman" panose="02020603050405020304" pitchFamily="18" charset="0"/>
              </a:rPr>
              <a:t>www.ecodelo.org</a:t>
            </a:r>
            <a:r>
              <a:rPr lang="cs-CZ" sz="1400" dirty="0"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274" y="3799672"/>
            <a:ext cx="3055040" cy="22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4"/>
          <p:cNvSpPr>
            <a:spLocks noChangeArrowheads="1"/>
          </p:cNvSpPr>
          <p:nvPr/>
        </p:nvSpPr>
        <p:spPr bwMode="auto">
          <a:xfrm>
            <a:off x="179512" y="6100961"/>
            <a:ext cx="2916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cs-CZ" sz="1400" dirty="0"/>
              <a:t>Těžba rašeliny (http://</a:t>
            </a:r>
            <a:r>
              <a:rPr lang="cs-CZ" sz="1400" dirty="0" smtClean="0"/>
              <a:t>scotchinfo.com/blog/ </a:t>
            </a:r>
            <a:endParaRPr lang="cs-CZ" sz="1400" dirty="0"/>
          </a:p>
        </p:txBody>
      </p:sp>
      <p:pic>
        <p:nvPicPr>
          <p:cNvPr id="1028" name="Picture 4" descr="lignit 01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89" y="3885905"/>
            <a:ext cx="3117676" cy="192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43332" y="6070764"/>
            <a:ext cx="3044733" cy="417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2095" algn="l">
              <a:lnSpc>
                <a:spcPct val="150000"/>
              </a:lnSpc>
              <a:spcAft>
                <a:spcPts val="600"/>
              </a:spcAft>
            </a:pPr>
            <a:r>
              <a:rPr lang="cs-CZ" sz="1400" dirty="0" smtClean="0">
                <a:ea typeface="Calibri" panose="020F0502020204030204" pitchFamily="34" charset="0"/>
              </a:rPr>
              <a:t>Lignit </a:t>
            </a:r>
            <a:r>
              <a:rPr lang="cs-CZ" sz="1400" dirty="0">
                <a:ea typeface="Calibri" panose="020F0502020204030204" pitchFamily="34" charset="0"/>
              </a:rPr>
              <a:t>(zdroj: www.geologie.vsb.cz)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339966"/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Přírodní HL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" name="Picture 43" descr="DSCN20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7874"/>
          <a:stretch>
            <a:fillRect/>
          </a:stretch>
        </p:blipFill>
        <p:spPr bwMode="auto">
          <a:xfrm>
            <a:off x="3453714" y="2304958"/>
            <a:ext cx="2232247" cy="2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563888" y="5157192"/>
            <a:ext cx="2289268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252095" algn="l">
              <a:lnSpc>
                <a:spcPct val="150000"/>
              </a:lnSpc>
              <a:spcAft>
                <a:spcPts val="600"/>
              </a:spcAft>
            </a:pPr>
            <a:r>
              <a:rPr lang="cs-CZ" sz="1400" dirty="0" smtClean="0">
                <a:ea typeface="Calibri" panose="020F0502020204030204" pitchFamily="34" charset="0"/>
              </a:rPr>
              <a:t> Půdní HL (</a:t>
            </a:r>
            <a:r>
              <a:rPr lang="cs-CZ" sz="1400" dirty="0" err="1" smtClean="0">
                <a:ea typeface="Calibri" panose="020F0502020204030204" pitchFamily="34" charset="0"/>
              </a:rPr>
              <a:t>Enev</a:t>
            </a:r>
            <a:r>
              <a:rPr lang="cs-CZ" sz="1400" dirty="0" smtClean="0">
                <a:ea typeface="Calibri" panose="020F0502020204030204" pitchFamily="34" charset="0"/>
              </a:rPr>
              <a:t>, 2011)</a:t>
            </a:r>
            <a:endParaRPr lang="cs-CZ" sz="1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79512" y="764704"/>
            <a:ext cx="8784976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Aft>
                <a:spcPts val="0"/>
              </a:spcAft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Baldock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J. A. &amp; SKJEMSTAD, J. O. (2000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Role of soil matrix and minerals in protecting natural organic material against biological attack. </a:t>
            </a:r>
            <a:r>
              <a:rPr lang="en-GB" sz="11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Organic Geochemistry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31: 697–710. 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Bolin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GB" sz="1100" cap="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100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. (1983</a:t>
            </a:r>
            <a:r>
              <a:rPr lang="en-GB" sz="1100" cap="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100" cap="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100" cap="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carbon cycle. In: B. Bolin and R.B. Cook (Eds.). The major biochemical cycles and their interactions. J. Wiley and Sons. Chichester. UK. 41-45.</a:t>
            </a:r>
            <a:r>
              <a:rPr lang="en-GB" sz="1100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1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Douchafour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P. 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(1970): </a:t>
            </a:r>
            <a:r>
              <a:rPr lang="cs-CZ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Precis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 de pedologie.</a:t>
            </a:r>
            <a:endParaRPr lang="cs-CZ" sz="11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</a:pPr>
            <a:r>
              <a:rPr lang="cs-CZ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Enev</a:t>
            </a:r>
            <a:r>
              <a:rPr lang="cs-CZ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V. (2011) </a:t>
            </a:r>
            <a:r>
              <a:rPr lang="cs-CZ" sz="11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Vliv aplikace kompostu na vlastnosti půdních </a:t>
            </a:r>
            <a:r>
              <a:rPr lang="cs-CZ" sz="11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huminových</a:t>
            </a:r>
            <a:r>
              <a:rPr lang="cs-CZ" sz="11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látek</a:t>
            </a:r>
            <a:r>
              <a:rPr lang="cs-CZ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. Diplomová práce, VUT , Brno, </a:t>
            </a:r>
            <a:r>
              <a:rPr lang="cs-CZ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72s.</a:t>
            </a:r>
          </a:p>
          <a:p>
            <a:pPr lvl="0" algn="l" eaLnBrk="0" hangingPunct="0">
              <a:spcBef>
                <a:spcPct val="50000"/>
              </a:spcBef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Harpstead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M.I. 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et al. (2001): </a:t>
            </a:r>
            <a:r>
              <a:rPr lang="cs-CZ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Soil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 Science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simplified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cs-CZ" sz="11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l" eaLnBrk="0" hangingPunct="0">
              <a:spcBef>
                <a:spcPct val="50000"/>
              </a:spcBef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Hraško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J.,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Bedrna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Z. (1988): Aplikované půdoznalství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Príroda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Bratislava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473s.</a:t>
            </a:r>
          </a:p>
          <a:p>
            <a:pPr lvl="0" algn="l" eaLnBrk="0" hangingPunct="0">
              <a:spcBef>
                <a:spcPct val="50000"/>
              </a:spcBef>
            </a:pP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Jandák, J. 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a kol. (2009): 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Půdoznalství. Skripta, Mendelu. 2009.</a:t>
            </a:r>
            <a:endParaRPr lang="cs-CZ" sz="11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  <a:tabLst>
                <a:tab pos="180340" algn="l"/>
              </a:tabLst>
            </a:pPr>
            <a:r>
              <a:rPr lang="en-GB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Kogel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nabel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I. (2002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macromolecular organic composition of plant and microbial residues as inputs to soil organic matter. Soil. </a:t>
            </a:r>
            <a:r>
              <a:rPr lang="en-GB" sz="11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Biology and Biochemistry 34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(2): 139-162. 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  <a:tabLst>
                <a:tab pos="449580" algn="l"/>
              </a:tabLst>
            </a:pPr>
            <a:r>
              <a:rPr lang="en-GB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Kononová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M. M.</a:t>
            </a:r>
            <a:r>
              <a:rPr lang="cs-CZ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Bělčiková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N. P. (1963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Uskorennyj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opredelenija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sostava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gumusa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mineralny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cs-CZ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Němeček 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J. a kol., (2011): </a:t>
            </a:r>
            <a:r>
              <a:rPr lang="cs-CZ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Taxonomický klasifikační systém půd České republiky.</a:t>
            </a:r>
            <a:r>
              <a:rPr lang="cs-CZ" sz="1100" dirty="0">
                <a:ea typeface="Calibri" panose="020F0502020204030204" pitchFamily="34" charset="0"/>
                <a:cs typeface="Times New Roman" panose="02020603050405020304" pitchFamily="18" charset="0"/>
              </a:rPr>
              <a:t> ČZU. Praha, 2. upravené vydání, 93 s., ISBN 978-80-213-2155-7.</a:t>
            </a:r>
          </a:p>
          <a:p>
            <a:pPr algn="l">
              <a:spcAft>
                <a:spcPts val="0"/>
              </a:spcAft>
            </a:pPr>
            <a:r>
              <a:rPr lang="en-GB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Orlov</a:t>
            </a:r>
            <a:r>
              <a:rPr lang="en-GB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D. S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. (1985). </a:t>
            </a:r>
            <a:r>
              <a:rPr lang="en-GB" sz="11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Chimijapočv</a:t>
            </a:r>
            <a:r>
              <a:rPr lang="en-GB" sz="11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(Soil Chemistry).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Moskva, MGU. 376s. 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</a:pPr>
            <a:r>
              <a:rPr lang="cs-CZ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Prax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A., Pokorný, E. (1996): Klasifikace a ochrana půdy. Skripta, Mendelu, 1996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algn="l" eaLnBrk="0" hangingPunct="0">
              <a:spcBef>
                <a:spcPct val="50000"/>
              </a:spcBef>
            </a:pP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Skokanová , M.,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Dercová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K. (2008):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Huminové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kyseliny.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Chem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Listy 102 (4): 262- 268.</a:t>
            </a:r>
          </a:p>
          <a:p>
            <a:pPr algn="l" eaLnBrk="0" hangingPunct="0">
              <a:spcBef>
                <a:spcPct val="50000"/>
              </a:spcBef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Sotáková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S. (1982):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Pôdoznalectvo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VŠP, Nitra. 403s.</a:t>
            </a:r>
          </a:p>
          <a:p>
            <a:pPr algn="l" eaLnBrk="0" hangingPunct="0">
              <a:spcBef>
                <a:spcPct val="50000"/>
              </a:spcBef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Stevenson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F. J. (1982). Humus Chemistry </a:t>
            </a:r>
            <a:r>
              <a:rPr lang="en-GB" sz="11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genesis, composition, reactions. New York: J. Wiley </a:t>
            </a:r>
            <a:r>
              <a:rPr lang="en-GB" sz="11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 science Publication. 445s.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cs-CZ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Sumner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M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E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. (2000): Handbook </a:t>
            </a:r>
            <a:r>
              <a:rPr lang="cs-CZ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of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soil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 science.</a:t>
            </a:r>
            <a:endParaRPr lang="cs-CZ" sz="11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l">
              <a:spcAft>
                <a:spcPts val="0"/>
              </a:spcAft>
            </a:pPr>
            <a:r>
              <a:rPr lang="en-GB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Szobathova</a:t>
            </a:r>
            <a:r>
              <a:rPr lang="en-GB" sz="1100" cap="all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N. (2010).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Chemické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fyzikálně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chemické</a:t>
            </a:r>
            <a:r>
              <a:rPr lang="en-GB" sz="1100" cap="all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vlastnosti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humusových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látek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ukazatel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antropogenního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vlivu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ekosystémech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Vědecká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monografie</a:t>
            </a:r>
            <a:r>
              <a:rPr lang="en-GB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. SPU Nitra. 96s. ISBN 978-80-552-0329-4. </a:t>
            </a:r>
            <a:endParaRPr lang="cs-CZ" sz="11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hangingPunct="0">
              <a:spcBef>
                <a:spcPct val="50000"/>
              </a:spcBef>
            </a:pP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Šály, R. (1978): Půda základ lesní produkce.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Bratilava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Príroda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235s.</a:t>
            </a:r>
          </a:p>
          <a:p>
            <a:pPr lvl="0" algn="l" eaLnBrk="0" hangingPunct="0">
              <a:spcBef>
                <a:spcPct val="50000"/>
              </a:spcBef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Zaujec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A. </a:t>
            </a:r>
            <a:r>
              <a:rPr lang="cs-CZ" sz="1100" dirty="0">
                <a:solidFill>
                  <a:prstClr val="black"/>
                </a:solidFill>
                <a:cs typeface="Times New Roman" panose="02020603050405020304" pitchFamily="18" charset="0"/>
              </a:rPr>
              <a:t>a kol. (2009): Pedologie a základy 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geologie. 399s.</a:t>
            </a:r>
          </a:p>
          <a:p>
            <a:pPr lvl="0" algn="l" eaLnBrk="0" hangingPunct="0">
              <a:spcBef>
                <a:spcPct val="50000"/>
              </a:spcBef>
            </a:pPr>
            <a:r>
              <a:rPr lang="cs-CZ" sz="11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Tobiašová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E. (21009): 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Biologie půdy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cs-CZ" sz="1100" smtClean="0">
                <a:solidFill>
                  <a:prstClr val="black"/>
                </a:solidFill>
                <a:cs typeface="Times New Roman" panose="02020603050405020304" pitchFamily="18" charset="0"/>
              </a:rPr>
              <a:t>SPU</a:t>
            </a:r>
            <a:r>
              <a:rPr lang="cs-CZ" sz="11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Nitra. 125s.</a:t>
            </a: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cs-CZ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cs-CZ" sz="4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Literatura</a:t>
            </a:r>
            <a:endParaRPr lang="en-US" sz="4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7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cs-CZ" sz="4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Literatura</a:t>
            </a:r>
            <a:endParaRPr lang="en-US" sz="4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9" name="Obdélník 3"/>
          <p:cNvSpPr>
            <a:spLocks noChangeArrowheads="1"/>
          </p:cNvSpPr>
          <p:nvPr/>
        </p:nvSpPr>
        <p:spPr bwMode="auto">
          <a:xfrm>
            <a:off x="179512" y="1052736"/>
            <a:ext cx="554461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 sz="1100" dirty="0" smtClean="0"/>
              <a:t>http</a:t>
            </a:r>
            <a:r>
              <a:rPr lang="cs-CZ" sz="1100" dirty="0"/>
              <a:t>://www.lipidprofiles.com/typo3temp/pics/b45e10b374.jpg</a:t>
            </a:r>
          </a:p>
          <a:p>
            <a:pPr lvl="0" algn="l"/>
            <a:r>
              <a:rPr lang="cs-CZ" sz="1100" dirty="0"/>
              <a:t>http://www.lipidprofiles.com/typo3temp/pics/b45e10b374.jpg http://bioweb.genezis.eu/bunka/cytomorfologia/membrana.jpg</a:t>
            </a:r>
            <a:r>
              <a:rPr lang="cs-CZ" sz="1100" dirty="0">
                <a:solidFill>
                  <a:srgbClr val="000000"/>
                </a:solidFill>
              </a:rPr>
              <a:t>http://</a:t>
            </a:r>
            <a:r>
              <a:rPr lang="cs-CZ" sz="1100" dirty="0" smtClean="0">
                <a:solidFill>
                  <a:srgbClr val="000000"/>
                </a:solidFill>
              </a:rPr>
              <a:t>cs.wiki.org      http</a:t>
            </a:r>
            <a:r>
              <a:rPr lang="cs-CZ" sz="1100" dirty="0">
                <a:solidFill>
                  <a:srgbClr val="000000"/>
                </a:solidFill>
              </a:rPr>
              <a:t>://</a:t>
            </a:r>
            <a:r>
              <a:rPr lang="cs-CZ" sz="1100" dirty="0" smtClean="0">
                <a:solidFill>
                  <a:srgbClr val="000000"/>
                </a:solidFill>
              </a:rPr>
              <a:t>web2.mendelu.cz/af_221_multitext</a:t>
            </a:r>
            <a:r>
              <a:rPr lang="cs-CZ" sz="1100" dirty="0">
                <a:solidFill>
                  <a:prstClr val="black"/>
                </a:solidFill>
              </a:rPr>
              <a:t>http://</a:t>
            </a:r>
            <a:r>
              <a:rPr lang="cs-CZ" sz="1100" dirty="0" smtClean="0">
                <a:solidFill>
                  <a:prstClr val="black"/>
                </a:solidFill>
              </a:rPr>
              <a:t>www.abcbodybuilding.com/</a:t>
            </a:r>
          </a:p>
          <a:p>
            <a:pPr lvl="0" algn="l"/>
            <a:r>
              <a:rPr lang="cs-CZ" sz="1100" dirty="0" smtClean="0">
                <a:solidFill>
                  <a:prstClr val="black"/>
                </a:solidFill>
              </a:rPr>
              <a:t>http</a:t>
            </a:r>
            <a:r>
              <a:rPr lang="cs-CZ" sz="1100" dirty="0">
                <a:solidFill>
                  <a:prstClr val="black"/>
                </a:solidFill>
              </a:rPr>
              <a:t>//infs.gov./</a:t>
            </a:r>
            <a:r>
              <a:rPr lang="cs-CZ" sz="1100" dirty="0" err="1">
                <a:solidFill>
                  <a:prstClr val="black"/>
                </a:solidFill>
              </a:rPr>
              <a:t>news</a:t>
            </a:r>
            <a:r>
              <a:rPr lang="cs-CZ" sz="1100" dirty="0" smtClean="0">
                <a:solidFill>
                  <a:prstClr val="black"/>
                </a:solidFill>
              </a:rPr>
              <a:t>/)                                                                                                                                                                     </a:t>
            </a:r>
            <a:r>
              <a:rPr lang="cs-CZ" sz="1100" dirty="0" smtClean="0">
                <a:solidFill>
                  <a:srgbClr val="000000"/>
                </a:solidFill>
              </a:rPr>
              <a:t>http://af.czu.cz/u/ </a:t>
            </a:r>
            <a:r>
              <a:rPr lang="cs-CZ" sz="1100" dirty="0" err="1" smtClean="0">
                <a:solidFill>
                  <a:srgbClr val="000000"/>
                </a:solidFill>
              </a:rPr>
              <a:t>prednasky</a:t>
            </a:r>
            <a:r>
              <a:rPr lang="cs-CZ" sz="1100" dirty="0" smtClean="0">
                <a:solidFill>
                  <a:srgbClr val="000000"/>
                </a:solidFill>
              </a:rPr>
              <a:t> boruvka.pdf                                                                                                                                  http</a:t>
            </a:r>
            <a:r>
              <a:rPr lang="cs-CZ" sz="1100" dirty="0">
                <a:solidFill>
                  <a:srgbClr val="000000"/>
                </a:solidFill>
              </a:rPr>
              <a:t>://af.czu.cz/u/ </a:t>
            </a:r>
            <a:r>
              <a:rPr lang="cs-CZ" sz="1100" dirty="0" err="1">
                <a:solidFill>
                  <a:srgbClr val="000000"/>
                </a:solidFill>
              </a:rPr>
              <a:t>prednasky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penízek.pdf                                                                                                                                       </a:t>
            </a:r>
            <a:r>
              <a:rPr lang="cs-CZ" sz="1100" dirty="0" smtClean="0"/>
              <a:t>http</a:t>
            </a:r>
            <a:r>
              <a:rPr lang="cs-CZ" sz="1100" dirty="0"/>
              <a:t>://is.muni.cz</a:t>
            </a:r>
            <a:r>
              <a:rPr lang="cs-CZ" sz="1100" dirty="0" smtClean="0"/>
              <a:t>/                                                                                                                                             </a:t>
            </a:r>
            <a:r>
              <a:rPr lang="cs-CZ" sz="1100" dirty="0"/>
              <a:t>http://</a:t>
            </a:r>
            <a:r>
              <a:rPr lang="cs-CZ" sz="1100" dirty="0" smtClean="0"/>
              <a:t>www.google.cz                                                                                                                              www.wiki.org.cz</a:t>
            </a:r>
          </a:p>
          <a:p>
            <a:pPr lvl="0" algn="l"/>
            <a:r>
              <a:rPr lang="cs-CZ" sz="1100" dirty="0" smtClean="0">
                <a:solidFill>
                  <a:prstClr val="black"/>
                </a:solidFill>
              </a:rPr>
              <a:t>http</a:t>
            </a:r>
            <a:r>
              <a:rPr lang="cs-CZ" sz="1100" dirty="0">
                <a:solidFill>
                  <a:prstClr val="black"/>
                </a:solidFill>
              </a:rPr>
              <a:t>://</a:t>
            </a:r>
            <a:r>
              <a:rPr lang="cs-CZ" sz="1100" dirty="0" smtClean="0">
                <a:solidFill>
                  <a:prstClr val="black"/>
                </a:solidFill>
              </a:rPr>
              <a:t>commons.wikimedia.org/wiki/File:Graphite                                                                            </a:t>
            </a:r>
            <a:r>
              <a:rPr lang="cs-CZ" sz="1100" dirty="0" smtClean="0">
                <a:cs typeface="Times New Roman" pitchFamily="18" charset="0"/>
              </a:rPr>
              <a:t>www.geology.upol.cz                                                                                                                          www.biomasa.wiki.org.cz</a:t>
            </a:r>
          </a:p>
          <a:p>
            <a:pPr lvl="0" algn="l"/>
            <a:r>
              <a:rPr lang="cs-CZ" altLang="cs-CZ" sz="1100" dirty="0" smtClean="0">
                <a:solidFill>
                  <a:prstClr val="black"/>
                </a:solidFill>
              </a:rPr>
              <a:t>http</a:t>
            </a:r>
            <a:r>
              <a:rPr lang="cs-CZ" altLang="cs-CZ" sz="1100" dirty="0">
                <a:solidFill>
                  <a:prstClr val="black"/>
                </a:solidFill>
              </a:rPr>
              <a:t>://</a:t>
            </a:r>
            <a:r>
              <a:rPr lang="cs-CZ" altLang="cs-CZ" sz="1100" dirty="0" smtClean="0">
                <a:solidFill>
                  <a:prstClr val="black"/>
                </a:solidFill>
              </a:rPr>
              <a:t>fsv.cvut.cz/sanda.dostal.přednášky.pdf</a:t>
            </a:r>
            <a:endParaRPr lang="cs-CZ" sz="1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5328715" cy="461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PŮDNÍ ORGANICKÁ HMOTA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716016" y="5847805"/>
            <a:ext cx="17386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Biomasa, Wiki.org.cz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1"/>
          <p:cNvSpPr>
            <a:spLocks noChangeArrowheads="1"/>
          </p:cNvSpPr>
          <p:nvPr/>
        </p:nvSpPr>
        <p:spPr bwMode="auto">
          <a:xfrm>
            <a:off x="623073" y="1319549"/>
            <a:ext cx="82090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cs-CZ" sz="2800" dirty="0">
                <a:latin typeface="Arial Rounded MT Bold" pitchFamily="34" charset="0"/>
              </a:rPr>
              <a:t> Amazonský prales </a:t>
            </a:r>
            <a:r>
              <a:rPr lang="cs-CZ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pl-PL" sz="2800" dirty="0" smtClean="0">
                <a:latin typeface="Arial Rounded MT Bold" pitchFamily="34" charset="0"/>
              </a:rPr>
              <a:t> </a:t>
            </a:r>
            <a:r>
              <a:rPr lang="pl-PL" dirty="0" smtClean="0">
                <a:latin typeface="Arial Rounded MT Bold" pitchFamily="34" charset="0"/>
              </a:rPr>
              <a:t>zachytí 1,5 </a:t>
            </a:r>
            <a:r>
              <a:rPr lang="pl-PL" dirty="0">
                <a:latin typeface="Arial Rounded MT Bold" pitchFamily="34" charset="0"/>
              </a:rPr>
              <a:t>mld m</a:t>
            </a:r>
            <a:r>
              <a:rPr lang="pl-PL" baseline="30000" dirty="0">
                <a:latin typeface="Arial Rounded MT Bold" pitchFamily="34" charset="0"/>
              </a:rPr>
              <a:t>3</a:t>
            </a:r>
            <a:r>
              <a:rPr lang="pl-PL" dirty="0">
                <a:latin typeface="Arial Rounded MT Bold" pitchFamily="34" charset="0"/>
              </a:rPr>
              <a:t> CO</a:t>
            </a:r>
            <a:r>
              <a:rPr lang="pl-PL" baseline="-25000" dirty="0">
                <a:latin typeface="Arial Rounded MT Bold" pitchFamily="34" charset="0"/>
              </a:rPr>
              <a:t>2</a:t>
            </a:r>
          </a:p>
          <a:p>
            <a:pPr algn="just"/>
            <a:r>
              <a:rPr lang="cs-CZ" sz="2800" dirty="0" smtClean="0">
                <a:latin typeface="Arial Rounded MT Bold" pitchFamily="34" charset="0"/>
              </a:rPr>
              <a:t>• Rozklad </a:t>
            </a:r>
            <a:r>
              <a:rPr lang="cs-CZ" sz="2800" dirty="0">
                <a:latin typeface="Arial Rounded MT Bold" pitchFamily="34" charset="0"/>
              </a:rPr>
              <a:t>OL (kmeny, listí…) </a:t>
            </a:r>
            <a:r>
              <a:rPr 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dirty="0" smtClean="0">
                <a:latin typeface="Arial Rounded MT Bold" pitchFamily="34" charset="0"/>
              </a:rPr>
              <a:t>5 </a:t>
            </a:r>
            <a:r>
              <a:rPr lang="cs-CZ" dirty="0" err="1">
                <a:latin typeface="Arial Rounded MT Bold" pitchFamily="34" charset="0"/>
              </a:rPr>
              <a:t>mld</a:t>
            </a:r>
            <a:r>
              <a:rPr lang="cs-CZ" dirty="0">
                <a:latin typeface="Arial Rounded MT Bold" pitchFamily="34" charset="0"/>
              </a:rPr>
              <a:t> m</a:t>
            </a:r>
            <a:r>
              <a:rPr lang="cs-CZ" baseline="30000" dirty="0">
                <a:latin typeface="Arial Rounded MT Bold" pitchFamily="34" charset="0"/>
              </a:rPr>
              <a:t>3</a:t>
            </a:r>
            <a:r>
              <a:rPr lang="cs-CZ" dirty="0">
                <a:latin typeface="Arial Rounded MT Bold" pitchFamily="34" charset="0"/>
              </a:rPr>
              <a:t> CO</a:t>
            </a:r>
            <a:r>
              <a:rPr lang="cs-CZ" baseline="-25000" dirty="0">
                <a:latin typeface="Arial Rounded MT Bold" pitchFamily="34" charset="0"/>
              </a:rPr>
              <a:t>2</a:t>
            </a:r>
            <a:r>
              <a:rPr lang="cs-CZ" dirty="0">
                <a:latin typeface="Arial Rounded MT Bold" pitchFamily="34" charset="0"/>
              </a:rPr>
              <a:t> </a:t>
            </a:r>
          </a:p>
          <a:p>
            <a:pPr algn="just"/>
            <a:r>
              <a:rPr lang="cs-CZ" sz="2800" dirty="0">
                <a:latin typeface="Arial Rounded MT Bold" pitchFamily="34" charset="0"/>
              </a:rPr>
              <a:t>• Celková záporná bilance CO</a:t>
            </a:r>
            <a:r>
              <a:rPr lang="cs-CZ" sz="2800" baseline="-25000" dirty="0">
                <a:latin typeface="Arial Rounded MT Bold" pitchFamily="34" charset="0"/>
              </a:rPr>
              <a:t>2</a:t>
            </a:r>
            <a:r>
              <a:rPr lang="cs-CZ" sz="2800" dirty="0">
                <a:latin typeface="Arial Rounded MT Bold" pitchFamily="34" charset="0"/>
              </a:rPr>
              <a:t> </a:t>
            </a:r>
            <a:r>
              <a:rPr lang="cs-CZ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pl-PL" sz="2800" dirty="0" smtClean="0">
                <a:latin typeface="Arial Rounded MT Bold" pitchFamily="34" charset="0"/>
              </a:rPr>
              <a:t>8 mld </a:t>
            </a:r>
            <a:r>
              <a:rPr lang="pl-PL" sz="2800" dirty="0">
                <a:latin typeface="Arial Rounded MT Bold" pitchFamily="34" charset="0"/>
              </a:rPr>
              <a:t>m</a:t>
            </a:r>
            <a:r>
              <a:rPr lang="pl-PL" sz="2800" baseline="30000" dirty="0">
                <a:latin typeface="Arial Rounded MT Bold" pitchFamily="34" charset="0"/>
              </a:rPr>
              <a:t>3</a:t>
            </a:r>
            <a:r>
              <a:rPr lang="pl-PL" sz="2800" dirty="0">
                <a:latin typeface="Arial Rounded MT Bold" pitchFamily="34" charset="0"/>
              </a:rPr>
              <a:t> CO</a:t>
            </a:r>
            <a:r>
              <a:rPr lang="pl-PL" sz="2800" baseline="-25000" dirty="0">
                <a:latin typeface="Arial Rounded MT Bold" pitchFamily="34" charset="0"/>
              </a:rPr>
              <a:t>2</a:t>
            </a:r>
          </a:p>
          <a:p>
            <a:pPr algn="just"/>
            <a:r>
              <a:rPr lang="cs-CZ" sz="2800" dirty="0">
                <a:latin typeface="Arial Rounded MT Bold" pitchFamily="34" charset="0"/>
              </a:rPr>
              <a:t>(Pro srovnání - USA produkují ročně spalováním fosilních paliv 5,4 </a:t>
            </a:r>
            <a:r>
              <a:rPr lang="cs-CZ" sz="2800" dirty="0" err="1">
                <a:latin typeface="Arial Rounded MT Bold" pitchFamily="34" charset="0"/>
              </a:rPr>
              <a:t>mld</a:t>
            </a:r>
            <a:r>
              <a:rPr lang="cs-CZ" sz="2800" dirty="0">
                <a:latin typeface="Arial Rounded MT Bold" pitchFamily="34" charset="0"/>
              </a:rPr>
              <a:t> m</a:t>
            </a:r>
            <a:r>
              <a:rPr lang="cs-CZ" sz="2800" baseline="30000" dirty="0">
                <a:latin typeface="Arial Rounded MT Bold" pitchFamily="34" charset="0"/>
              </a:rPr>
              <a:t>3</a:t>
            </a:r>
            <a:r>
              <a:rPr lang="cs-CZ" sz="2800" dirty="0">
                <a:latin typeface="Arial Rounded MT Bold" pitchFamily="34" charset="0"/>
              </a:rPr>
              <a:t> CO</a:t>
            </a:r>
            <a:r>
              <a:rPr lang="cs-CZ" sz="2800" baseline="-25000" dirty="0">
                <a:latin typeface="Arial Rounded MT Bold" pitchFamily="34" charset="0"/>
              </a:rPr>
              <a:t>2</a:t>
            </a:r>
            <a:r>
              <a:rPr lang="cs-CZ" sz="2800" dirty="0">
                <a:latin typeface="Arial Rounded MT Bold" pitchFamily="34" charset="0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HUMUSOVÉ LÁTKY 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427984" y="6090132"/>
            <a:ext cx="25514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Sekvestrace uhlíku, Wiki.org.cz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700" y="11430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UHLÍK  V  PŮDĚ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17411" name="TextovéPole 1"/>
          <p:cNvSpPr txBox="1">
            <a:spLocks noChangeArrowheads="1"/>
          </p:cNvSpPr>
          <p:nvPr/>
        </p:nvSpPr>
        <p:spPr bwMode="auto">
          <a:xfrm>
            <a:off x="2195736" y="1484313"/>
            <a:ext cx="63367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cs-CZ" sz="3600" b="1" dirty="0" smtClean="0">
                <a:solidFill>
                  <a:srgbClr val="FF0000"/>
                </a:solidFill>
              </a:rPr>
              <a:t>Volný uhlík</a:t>
            </a:r>
            <a:endParaRPr lang="cs-CZ" sz="3600" b="1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cs-CZ" sz="3600" b="1" dirty="0" smtClean="0">
                <a:solidFill>
                  <a:srgbClr val="FF0000"/>
                </a:solidFill>
              </a:rPr>
              <a:t>Stabilní uhlík</a:t>
            </a:r>
            <a:endParaRPr lang="cs-CZ" sz="3600" b="1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cs-CZ" sz="3600" b="1" dirty="0" smtClean="0">
                <a:solidFill>
                  <a:srgbClr val="FF0000"/>
                </a:solidFill>
              </a:rPr>
              <a:t>Labilní uhlík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496795" y="1196752"/>
            <a:ext cx="752381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cs-CZ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Volný </a:t>
            </a:r>
            <a:r>
              <a:rPr lang="cs-CZ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uhlík:</a:t>
            </a:r>
          </a:p>
          <a:p>
            <a:pPr algn="just" eaLnBrk="0" hangingPunct="0"/>
            <a:endParaRPr lang="cs-CZ" b="1" i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není vázán na minerály nebo asociován s agregáty</a:t>
            </a: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 není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známo jak a kde se hromadí (laterálně, či vertikálně) </a:t>
            </a: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metody stanovení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nejsou,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nehydrolyzuje, nerozpouští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nereaguje s minerálním podílem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půdy, není poután </a:t>
            </a:r>
          </a:p>
          <a:p>
            <a:pPr algn="just" eaLnBrk="0" hangingPunc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uplatňuje se nejvíce v globálním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cyklu C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Nerozložené HL →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kerogen, humusové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uhlí</a:t>
            </a:r>
          </a:p>
          <a:p>
            <a:pPr algn="just" eaLnBrk="0" hangingPunct="0"/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175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UHLÍK  V  PŮDĚ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895171" y="6100961"/>
            <a:ext cx="14462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Stevenson</a:t>
            </a:r>
            <a:r>
              <a:rPr lang="cs-CZ" sz="1400" dirty="0" smtClean="0"/>
              <a:t> (1982)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115616" y="683404"/>
            <a:ext cx="76696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cs-CZ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spalováním vzniknutý prachový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uhlík (pyrogenní C)</a:t>
            </a: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grafitická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struktura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aromatické vlastnosti </a:t>
            </a:r>
          </a:p>
          <a:p>
            <a:pPr algn="just" eaLnBrk="0" hangingPunct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Almendros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et al., 2003,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Stevenson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1982)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175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2"/>
                </a:solidFill>
              </a:rPr>
              <a:t> </a:t>
            </a:r>
            <a:r>
              <a:rPr lang="cs-CZ" sz="4400" b="1" dirty="0">
                <a:solidFill>
                  <a:srgbClr val="FFC000"/>
                </a:solidFill>
              </a:rPr>
              <a:t>UHLÍK  V  PŮDĚ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8CEA1-FA1D-4FA5-B047-6A174FAA5FB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1026" name="Picture 2" descr="File:GraphiteUS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247701"/>
            <a:ext cx="2808312" cy="27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07904" y="6147128"/>
            <a:ext cx="45720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cs-CZ" sz="1400" dirty="0"/>
              <a:t>http://</a:t>
            </a:r>
            <a:r>
              <a:rPr lang="cs-CZ" sz="1400" dirty="0" smtClean="0"/>
              <a:t>commons.wikimedia.org/wiki/File:Graphite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129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4083</TotalTime>
  <Words>2650</Words>
  <Application>Microsoft Office PowerPoint</Application>
  <PresentationFormat>Předvádění na obrazovce (4:3)</PresentationFormat>
  <Paragraphs>475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Arial Rounded MT Bold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 přírodních HL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MZLU v Brně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Pospíšilová</dc:creator>
  <cp:lastModifiedBy>Lubica Pospíšilová</cp:lastModifiedBy>
  <cp:revision>755</cp:revision>
  <dcterms:created xsi:type="dcterms:W3CDTF">2005-06-20T13:43:02Z</dcterms:created>
  <dcterms:modified xsi:type="dcterms:W3CDTF">2014-10-14T08:58:33Z</dcterms:modified>
</cp:coreProperties>
</file>