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94" r:id="rId11"/>
    <p:sldId id="296" r:id="rId12"/>
    <p:sldId id="293" r:id="rId13"/>
    <p:sldId id="268" r:id="rId14"/>
    <p:sldId id="297" r:id="rId15"/>
    <p:sldId id="267" r:id="rId16"/>
    <p:sldId id="269" r:id="rId17"/>
    <p:sldId id="295" r:id="rId18"/>
    <p:sldId id="270" r:id="rId19"/>
    <p:sldId id="271" r:id="rId20"/>
    <p:sldId id="272" r:id="rId21"/>
    <p:sldId id="298" r:id="rId22"/>
    <p:sldId id="273" r:id="rId23"/>
    <p:sldId id="274" r:id="rId24"/>
    <p:sldId id="299" r:id="rId25"/>
    <p:sldId id="275" r:id="rId26"/>
    <p:sldId id="276" r:id="rId27"/>
    <p:sldId id="300" r:id="rId28"/>
    <p:sldId id="277" r:id="rId29"/>
    <p:sldId id="278" r:id="rId30"/>
    <p:sldId id="301" r:id="rId31"/>
    <p:sldId id="279" r:id="rId32"/>
    <p:sldId id="280" r:id="rId33"/>
    <p:sldId id="302" r:id="rId34"/>
    <p:sldId id="281" r:id="rId35"/>
    <p:sldId id="282" r:id="rId36"/>
    <p:sldId id="303" r:id="rId37"/>
    <p:sldId id="283" r:id="rId38"/>
    <p:sldId id="304" r:id="rId39"/>
    <p:sldId id="284" r:id="rId40"/>
    <p:sldId id="285" r:id="rId41"/>
    <p:sldId id="286" r:id="rId42"/>
    <p:sldId id="263" r:id="rId43"/>
    <p:sldId id="287" r:id="rId44"/>
    <p:sldId id="292" r:id="rId45"/>
    <p:sldId id="289" r:id="rId46"/>
    <p:sldId id="290" r:id="rId47"/>
    <p:sldId id="291" r:id="rId48"/>
    <p:sldId id="288" r:id="rId49"/>
    <p:sldId id="261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59962-A233-4E09-827A-F6BF7C66EECE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BCAF-1BC7-4C81-A0FD-BACC2B26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375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0488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7" tIns="48299" rIns="96597" bIns="48299"/>
          <a:lstStyle/>
          <a:p>
            <a:fld id="{6AED12CE-69FB-494F-880E-10515B81F05B}" type="slidenum">
              <a:rPr lang="cs-CZ" altLang="cs-CZ"/>
              <a:pPr/>
              <a:t>43</a:t>
            </a:fld>
            <a:endParaRPr lang="cs-CZ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7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0488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7" tIns="48299" rIns="96597" bIns="48299"/>
          <a:lstStyle/>
          <a:p>
            <a:fld id="{6AED12CE-69FB-494F-880E-10515B81F05B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34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0488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7" tIns="48299" rIns="96597" bIns="48299"/>
          <a:lstStyle/>
          <a:p>
            <a:fld id="{8E2541EE-F7BC-4DF4-BCC2-8E66804619CF}" type="slidenum">
              <a:rPr lang="cs-CZ" altLang="cs-CZ"/>
              <a:pPr/>
              <a:t>45</a:t>
            </a:fld>
            <a:endParaRPr lang="cs-CZ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21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0488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7" tIns="48299" rIns="96597" bIns="48299"/>
          <a:lstStyle/>
          <a:p>
            <a:fld id="{2D6A7EA2-6687-45A6-A76A-CBBEC45FCFD6}" type="slidenum">
              <a:rPr lang="cs-CZ" altLang="cs-CZ"/>
              <a:pPr/>
              <a:t>46</a:t>
            </a:fld>
            <a:endParaRPr lang="cs-CZ" altLang="cs-CZ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24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00488" y="9515475"/>
            <a:ext cx="2984500" cy="5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97" tIns="48299" rIns="96597" bIns="48299"/>
          <a:lstStyle/>
          <a:p>
            <a:fld id="{9C67522D-14C5-4B09-84CD-D8FFD68D627F}" type="slidenum">
              <a:rPr lang="cs-CZ" altLang="cs-CZ"/>
              <a:pPr/>
              <a:t>47</a:t>
            </a:fld>
            <a:endParaRPr lang="cs-CZ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08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00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779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6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1470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1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83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61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5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71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8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6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65B6B9-ED34-416F-8819-60832248602C}" type="datetimeFigureOut">
              <a:rPr lang="cs-CZ" smtClean="0"/>
              <a:t>22.10.2014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F96B14E-EA37-4F02-80E5-31F116A1D3D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2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lasifikace.pedologie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847" y="2025279"/>
            <a:ext cx="2577954" cy="3699135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Taxonomický klasifikační systém půd ČR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21920" y="6488668"/>
            <a:ext cx="19045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n>
                  <a:solidFill>
                    <a:sysClr val="windowText" lastClr="000000"/>
                  </a:solidFill>
                </a:ln>
              </a:rPr>
              <a:t>www.pedologie.cz</a:t>
            </a:r>
            <a:endParaRPr lang="cs-CZ" dirty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8" name="Obrázek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46567" y="2603120"/>
            <a:ext cx="3911810" cy="254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5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upload.wikimedia.org/wikipedia/commons/thumb/9/9a/Schultz_Sphagnum_Peat_Moss.jpg/1280px-Schultz_Sphagnum_Peat_Mo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989" y="1834717"/>
            <a:ext cx="5164604" cy="44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03294" y="6423264"/>
            <a:ext cx="9224681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sz="1400" dirty="0"/>
              <a:t>http://cs.wikipedia.org/wiki/Ra%C5%A1elina#mediaviewer/File:Schultz_Sphagnum_Peat_Moss.jpg</a:t>
            </a:r>
          </a:p>
        </p:txBody>
      </p:sp>
    </p:spTree>
    <p:extLst>
      <p:ext uri="{BB962C8B-B14F-4D97-AF65-F5344CB8AC3E}">
        <p14:creationId xmlns:p14="http://schemas.microsoft.com/office/powerpoint/2010/main" val="269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lasifikace.pedologie.cz/admin/files/uploaded/ORf_20a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71" y="1593664"/>
            <a:ext cx="3890682" cy="44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456328" y="6031504"/>
            <a:ext cx="8265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Organozem</a:t>
            </a:r>
            <a:r>
              <a:rPr lang="cs-CZ" dirty="0" smtClean="0"/>
              <a:t> </a:t>
            </a:r>
            <a:r>
              <a:rPr lang="cs-CZ" dirty="0" err="1" smtClean="0"/>
              <a:t>fibrická</a:t>
            </a:r>
            <a:r>
              <a:rPr lang="cs-CZ" dirty="0" smtClean="0"/>
              <a:t> (</a:t>
            </a:r>
            <a:r>
              <a:rPr lang="cs-CZ" dirty="0" err="1" smtClean="0"/>
              <a:t>ORf</a:t>
            </a:r>
            <a:r>
              <a:rPr lang="cs-CZ" dirty="0" smtClean="0"/>
              <a:t>)</a:t>
            </a:r>
          </a:p>
          <a:p>
            <a:pPr algn="ctr"/>
            <a:r>
              <a:rPr lang="cs-CZ" dirty="0" smtClean="0"/>
              <a:t>http</a:t>
            </a:r>
            <a:r>
              <a:rPr lang="cs-CZ" dirty="0"/>
              <a:t>://klasifikace.pedologie.cz/index.php?action=showPudniSubtyp&amp;id_categoryNode=404</a:t>
            </a:r>
          </a:p>
        </p:txBody>
      </p:sp>
    </p:spTree>
    <p:extLst>
      <p:ext uri="{BB962C8B-B14F-4D97-AF65-F5344CB8AC3E}">
        <p14:creationId xmlns:p14="http://schemas.microsoft.com/office/powerpoint/2010/main" val="40752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2654548"/>
          </a:xfrm>
        </p:spPr>
        <p:txBody>
          <a:bodyPr>
            <a:normAutofit/>
          </a:bodyPr>
          <a:lstStyle/>
          <a:p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rgano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-minerální 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povrchové horizonty </a:t>
            </a:r>
            <a:r>
              <a:rPr lang="cs-CZ" altLang="cs-C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(humózní horizonty, humusové horizonty, </a:t>
            </a:r>
            <a:r>
              <a:rPr lang="cs-CZ" altLang="cs-CZ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epipedon</a:t>
            </a:r>
            <a:r>
              <a:rPr lang="cs-CZ" altLang="cs-CZ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horizonty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kde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jsou OL transformovány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SHL, tvorba OMK </a:t>
            </a:r>
          </a:p>
          <a:p>
            <a:pPr marL="0" indent="0">
              <a:buNone/>
            </a:pPr>
            <a:r>
              <a:rPr lang="cs-CZ" altLang="cs-CZ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Anhydrogenní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humózní, iniciální povrchové  horizonty - 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cs-CZ" alt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bez nadložního O horizontu, mocnost 5 cm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O-</a:t>
            </a:r>
            <a:r>
              <a:rPr lang="cs-CZ" alt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při mocnosti do 5 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cm, </a:t>
            </a:r>
            <a:r>
              <a:rPr lang="cs-CZ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humusu &lt; 1 %.</a:t>
            </a:r>
          </a:p>
          <a:p>
            <a:endParaRPr lang="cs-CZ" dirty="0"/>
          </a:p>
        </p:txBody>
      </p:sp>
      <p:pic>
        <p:nvPicPr>
          <p:cNvPr id="5" name="Picture 2" descr="http://upload.wikimedia.org/wikipedia/commons/c/cc/Soil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188" y="2608269"/>
            <a:ext cx="2923428" cy="35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411506" y="6422776"/>
            <a:ext cx="69835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http://upload.wikimedia.org/wikipedia/commons/c/cc/Soil_profile.jpg</a:t>
            </a:r>
          </a:p>
        </p:txBody>
      </p:sp>
    </p:spTree>
    <p:extLst>
      <p:ext uri="{BB962C8B-B14F-4D97-AF65-F5344CB8AC3E}">
        <p14:creationId xmlns:p14="http://schemas.microsoft.com/office/powerpoint/2010/main" val="31584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2"/>
          <p:cNvSpPr>
            <a:spLocks noGrp="1"/>
          </p:cNvSpPr>
          <p:nvPr>
            <p:ph idx="1"/>
          </p:nvPr>
        </p:nvSpPr>
        <p:spPr>
          <a:xfrm>
            <a:off x="1398494" y="1972236"/>
            <a:ext cx="9757186" cy="3989294"/>
          </a:xfrm>
        </p:spPr>
        <p:txBody>
          <a:bodyPr>
            <a:noAutofit/>
          </a:bodyPr>
          <a:lstStyle/>
          <a:p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Humózní lesní 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O-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10 cm, rychlý pokles OL s hloubkou</a:t>
            </a:r>
          </a:p>
          <a:p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Humózní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drnový	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(Ad) -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TTP</a:t>
            </a:r>
          </a:p>
          <a:p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Melanický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O-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mocnost &gt; 10 cm</a:t>
            </a:r>
          </a:p>
          <a:p>
            <a:pPr marL="0" indent="0">
              <a:buNone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Ochrický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Andický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13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obrázek 2" descr="D:\VYUKA\Přednášky\PTypy\REHradh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869" y="1737360"/>
            <a:ext cx="1788178" cy="447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5151399" y="5796171"/>
            <a:ext cx="51221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cs-C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Regozem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arenická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cs-CZ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RGr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Jandák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2007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61641" y="1866647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Ad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61641" y="2541786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Ao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739504" y="3561522"/>
            <a:ext cx="703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AC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794570" y="4989689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C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>
          <a:xfrm>
            <a:off x="1013012" y="2123983"/>
            <a:ext cx="9396536" cy="3819617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Černický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 cm, tmavý, sorpčně nasycený, V</a:t>
            </a:r>
            <a:r>
              <a:rPr lang="cs-CZ" alt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60 %, většinou &gt; 50 cm mocný, na rozdíl od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melanického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silně polymerizovanými HK (Q4/6 níže 4,0-4,5), HK:FK&gt;1,5</a:t>
            </a:r>
          </a:p>
          <a:p>
            <a:pPr marL="0" indent="0">
              <a:buNone/>
            </a:pP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Tirsový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tmavý, sorpčně nasycený, &gt; 30 cm,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smektické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jíly a  slíny, tvorba trhlin, klínovité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(strukturní elementy), lesklé skluzné plochy.</a:t>
            </a: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1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>
          <a:xfrm>
            <a:off x="1097280" y="2151530"/>
            <a:ext cx="10771991" cy="3738282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Umbrický</a:t>
            </a: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(Au) 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tmavý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-Au &gt; 25 cm, sorpčně silně nenasycený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 &lt;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30 %),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dominují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FK, Q4/6 &gt; 8</a:t>
            </a: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koloidy ochuzené humózní horizonty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 výrazně ochuzen o koloidy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Ahe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podzolizací ochuzený (hrubozrnné částice s vyběleným povrchem)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://klasifikace.pedologie.cz/admin/files/uploaded/CEm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65" y="1837765"/>
            <a:ext cx="2317084" cy="396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00056" y="5893660"/>
            <a:ext cx="101032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CEm</a:t>
            </a:r>
            <a:r>
              <a:rPr lang="cs-CZ" dirty="0" smtClean="0"/>
              <a:t>, </a:t>
            </a:r>
            <a:r>
              <a:rPr lang="cs-CZ" dirty="0" err="1" smtClean="0"/>
              <a:t>KAm</a:t>
            </a:r>
            <a:r>
              <a:rPr lang="cs-CZ" dirty="0" smtClean="0"/>
              <a:t>, </a:t>
            </a:r>
            <a:r>
              <a:rPr lang="cs-CZ" dirty="0" err="1" smtClean="0"/>
              <a:t>PZm</a:t>
            </a:r>
            <a:r>
              <a:rPr lang="cs-CZ" dirty="0" smtClean="0"/>
              <a:t> http</a:t>
            </a:r>
            <a:r>
              <a:rPr lang="cs-CZ" dirty="0"/>
              <a:t>://klasifikace.pedologie.cz/index.php?action=showPudniSubtyp&amp;id_categoryNode=177</a:t>
            </a:r>
          </a:p>
        </p:txBody>
      </p:sp>
      <p:pic>
        <p:nvPicPr>
          <p:cNvPr id="3078" name="Picture 6" descr="http://klasifikace.pedologie.cz/admin/files/uploaded/KAm_19_ne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93" y="1924882"/>
            <a:ext cx="2746453" cy="39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klasifikace.pedologie.cz/admin/files/uploaded/PZm_09a_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491" y="1837765"/>
            <a:ext cx="274909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70847" y="2590799"/>
            <a:ext cx="604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Ac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151885" y="5062990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Ck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30056" y="3902627"/>
            <a:ext cx="843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>
                <a:solidFill>
                  <a:srgbClr val="FF0000"/>
                </a:solidFill>
              </a:rPr>
              <a:t>ACk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751008" y="1994275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Ad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08395" y="3501889"/>
            <a:ext cx="656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Bv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778259" y="4594333"/>
            <a:ext cx="68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BC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533211" y="1750648"/>
            <a:ext cx="7136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Ad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256432" y="3695315"/>
            <a:ext cx="657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Ep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9039872" y="4487402"/>
            <a:ext cx="875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Bhs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8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1246093" y="2392925"/>
            <a:ext cx="9762565" cy="2377008"/>
          </a:xfrm>
        </p:spPr>
        <p:txBody>
          <a:bodyPr/>
          <a:lstStyle/>
          <a:p>
            <a:pPr algn="just"/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Podpovrchové horizonty (B, E, S, G)</a:t>
            </a:r>
          </a:p>
          <a:p>
            <a:pPr algn="just"/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Endopedon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ležící pod horizonty biogenní akumulace OL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pokud obsahují OL, jedná se o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illuviované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 nebo vlastnosti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28149"/>
            <a:ext cx="10924390" cy="4474040"/>
          </a:xfrm>
        </p:spPr>
        <p:txBody>
          <a:bodyPr>
            <a:normAutofit/>
          </a:bodyPr>
          <a:lstStyle/>
          <a:p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Bvg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kambické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metamorfické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horizonty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metamorfické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anhydromorfní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hydrogenně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ovlivněné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bez výrazné biogenní akumulace 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výraznějších projevů iluviace koloidů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charakterizované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procesy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bisialitizace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rozpouštění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vyluhování karbonátů, hydrolýza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minerálů, vyluhování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jednomocných a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vícemocných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iontů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JM. </a:t>
            </a:r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1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přístupy ke klasifikaci:</a:t>
            </a:r>
            <a:b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16814" cy="203598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Geografický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zonální x intrazonální x azonální půdy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Genetický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(dle geneze půd)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Morfologický, analytický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(dle zjistitelných a změřitelných vlastností)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>
          <a:xfrm>
            <a:off x="1165411" y="1909481"/>
            <a:ext cx="10291483" cy="4267201"/>
          </a:xfrm>
        </p:spPr>
        <p:txBody>
          <a:bodyPr>
            <a:normAutofit/>
          </a:bodyPr>
          <a:lstStyle/>
          <a:p>
            <a:pPr algn="just"/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Hnědý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hnědý až rezivě hnědý, zvýšený obsah prachu, posun zrnitosti do střední úrovně oproti níže ležícímu substrátu (bazálnímu souvrství), zvýšené uvolnění amorfního </a:t>
            </a: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dominují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JM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1</a:t>
            </a:r>
          </a:p>
          <a:p>
            <a:pPr algn="just"/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Chromický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rubifikovaný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Bj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dříve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 červený (7,5YR), převaha krystalovaného a volného </a:t>
            </a: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Pelický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&gt; 35 % frakce &lt; 1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polyedrická až prismatická struktura s lesklými povrchy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důsledku tlakových orientací jílu, výrazně se liší od stavby slabě zpevněných jílovců (slínovců) a lupků </a:t>
            </a: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6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http://klasifikace.pedologie.cz/admin/files/uploaded/KAm_19_ne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93" y="1837765"/>
            <a:ext cx="2746453" cy="39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00056" y="5893660"/>
            <a:ext cx="101032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Kambizem</a:t>
            </a:r>
            <a:r>
              <a:rPr lang="cs-CZ" dirty="0" smtClean="0"/>
              <a:t> modální</a:t>
            </a:r>
          </a:p>
          <a:p>
            <a:pPr algn="ctr"/>
            <a:r>
              <a:rPr lang="cs-CZ" dirty="0" smtClean="0"/>
              <a:t> http</a:t>
            </a:r>
            <a:r>
              <a:rPr lang="cs-CZ" dirty="0"/>
              <a:t>://klasifikace.pedologie.cz/index.php?action=showPudniSubtyp&amp;id_categoryNode=177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234517" y="3430021"/>
            <a:ext cx="605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Bv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577058" y="3277669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34517" y="1921105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Ad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18403" y="1751828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>
          <a:xfrm>
            <a:off x="1192306" y="2473607"/>
            <a:ext cx="9144000" cy="2953072"/>
          </a:xfrm>
        </p:spPr>
        <p:txBody>
          <a:bodyPr/>
          <a:lstStyle/>
          <a:p>
            <a:r>
              <a:rPr lang="cs-CZ" altLang="cs-CZ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Spodické</a:t>
            </a:r>
            <a:r>
              <a:rPr lang="cs-CZ" alt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horizonty (</a:t>
            </a:r>
            <a:r>
              <a:rPr lang="cs-CZ" altLang="cs-CZ" sz="28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Bs</a:t>
            </a:r>
            <a:r>
              <a:rPr lang="cs-CZ" altLang="cs-CZ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silně kyselé, silně sorpčně nenasycené (V</a:t>
            </a:r>
            <a:r>
              <a:rPr lang="cs-CZ" alt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vysoký (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cs-CZ" altLang="cs-CZ" sz="2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30 %)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Mobilní OMK resp. cheláty </a:t>
            </a:r>
            <a:r>
              <a:rPr lang="cs-CZ" altLang="cs-CZ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OL,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FK 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alt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30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>
          <a:xfrm>
            <a:off x="1452282" y="1703294"/>
            <a:ext cx="9063318" cy="4177553"/>
          </a:xfrm>
        </p:spPr>
        <p:txBody>
          <a:bodyPr>
            <a:normAutofit/>
          </a:bodyPr>
          <a:lstStyle/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Rezivý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Bvs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okrový až rezivý, kyprý (</a:t>
            </a:r>
            <a:r>
              <a:rPr lang="el-GR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cs-CZ" alt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1,0 g.cm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zaoblené mikro agregáty, bez výrazné iluviace koloidů</a:t>
            </a:r>
          </a:p>
          <a:p>
            <a:pPr algn="just"/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Humusoseskvioxidický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rezivý až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černorezivý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amorfní rezivé až černá výplň inter-granulárních pórů, znaky iluviace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OMK</a:t>
            </a:r>
          </a:p>
          <a:p>
            <a:pPr algn="just"/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Seskvioxidický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rezivý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iluviální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ležící níže 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nebo samostatný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iluviální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 při nižším poměru organických látek k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Al</a:t>
            </a: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00056" y="5893660"/>
            <a:ext cx="101032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/>
              <a:t>Podzol modální</a:t>
            </a:r>
          </a:p>
          <a:p>
            <a:pPr algn="ctr"/>
            <a:r>
              <a:rPr lang="cs-CZ" dirty="0" smtClean="0"/>
              <a:t> http</a:t>
            </a:r>
            <a:r>
              <a:rPr lang="cs-CZ" dirty="0"/>
              <a:t>://klasifikace.pedologie.cz/index.php?action=showPudniSubtyp&amp;id_categoryNode=177</a:t>
            </a:r>
          </a:p>
        </p:txBody>
      </p:sp>
      <p:pic>
        <p:nvPicPr>
          <p:cNvPr id="7" name="Picture 8" descr="http://klasifikace.pedologie.cz/admin/files/uploaded/PZm_09a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25" y="1595718"/>
            <a:ext cx="390554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942057" y="320833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Ep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11428" y="4025838"/>
            <a:ext cx="798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Bhs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77843" y="3107624"/>
            <a:ext cx="8354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54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040769" y="3819725"/>
            <a:ext cx="9076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8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>
          <a:xfrm>
            <a:off x="1231750" y="2142565"/>
            <a:ext cx="9923930" cy="3576918"/>
          </a:xfrm>
        </p:spPr>
        <p:txBody>
          <a:bodyPr/>
          <a:lstStyle/>
          <a:p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Luvické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jílem obohacené 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(</a:t>
            </a: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jílem obohacené horizonty s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iluviálními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povlaky koloidů (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argilany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povrchu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vytvořené v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anhydromorfních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podmínkách </a:t>
            </a:r>
            <a:endParaRPr lang="cs-CZ" alt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nasycenost sorpčního komplexu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30 -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60 %,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sekvence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–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3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1183341" y="1990165"/>
            <a:ext cx="10793506" cy="34514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Luvický</a:t>
            </a:r>
            <a:r>
              <a:rPr lang="cs-CZ" altLang="cs-CZ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(texturní </a:t>
            </a:r>
            <a:r>
              <a:rPr lang="cs-CZ" altLang="cs-CZ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iluviální</a:t>
            </a:r>
            <a:r>
              <a:rPr lang="cs-CZ" alt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argilický</a:t>
            </a:r>
            <a:r>
              <a:rPr lang="cs-CZ" altLang="cs-CZ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cm, na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hlinitých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PS, polyedrická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až prismatická struktura s povlaky jílu (&gt; 1 % povrchu řezu, spolu se zavlečenými do matrice &gt; 2,5 %)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Makromorfologická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identifikace podle barvy a lesku povrchu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srovnání s vnitřkem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Mikromorfologicky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podle orientovaného jílu na povrchu </a:t>
            </a:r>
            <a:r>
              <a:rPr lang="cs-CZ" alt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pórů.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Zvýšení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obsahu jílu →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koeficient texturní diferenciace &gt;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cs-CZ" altLang="cs-CZ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57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657139" y="5791693"/>
            <a:ext cx="647433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Hnědozem modální</a:t>
            </a:r>
          </a:p>
          <a:p>
            <a:pPr algn="ctr"/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klasifikace.pedologie.cz/index.php?action=showPudniSubtyp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lasifikace.pedologie.cz/admin/files/uploaded/HNm_02a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882" y="1861522"/>
            <a:ext cx="2435972" cy="390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214249" y="3475945"/>
            <a:ext cx="740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  </a:t>
            </a:r>
            <a:r>
              <a:rPr lang="cs-CZ" sz="3200" b="1" dirty="0" err="1" smtClean="0"/>
              <a:t>Bt</a:t>
            </a:r>
            <a:endParaRPr lang="cs-CZ" sz="32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41422" y="3430789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356682" y="2652405"/>
            <a:ext cx="568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Ev</a:t>
            </a:r>
            <a:endParaRPr lang="cs-CZ" sz="32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641422" y="2521838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260714" y="4300307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  BC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668091" y="4278112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7344071" y="1954224"/>
            <a:ext cx="6527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err="1" smtClean="0"/>
              <a:t>Ap</a:t>
            </a:r>
            <a:endParaRPr lang="cs-CZ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641422" y="1806960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422873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1165411" y="1765392"/>
            <a:ext cx="10596283" cy="2824537"/>
          </a:xfrm>
        </p:spPr>
        <p:txBody>
          <a:bodyPr/>
          <a:lstStyle/>
          <a:p>
            <a:pPr algn="just"/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Mramorované 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redoximorfní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(</a:t>
            </a: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periodickým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převlhčením výrazně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hydromorfně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přetvořené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kambické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luvické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horizonty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Mramorovaný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cs-CZ" alt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střídání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redox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podmínek, vysvětlené partie při povrchu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 hloubky ubývají, rezivé difúzní novotvary uvnitř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pedů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středně těžkých PS s výrazným "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žilkováním„ </a:t>
            </a:r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0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1326777" y="1881937"/>
            <a:ext cx="9144000" cy="3192087"/>
          </a:xfrm>
        </p:spPr>
        <p:txBody>
          <a:bodyPr/>
          <a:lstStyle/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Mramorované horizonty rozlišujeme: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hydromorfně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transformovaný </a:t>
            </a:r>
            <a:r>
              <a:rPr lang="cs-CZ" altLang="cs-CZ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Bv</a:t>
            </a:r>
            <a:endParaRPr lang="cs-CZ" altLang="cs-C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Bmp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hydromorfně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transformovaný </a:t>
            </a:r>
            <a:r>
              <a:rPr lang="cs-CZ" altLang="cs-CZ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Bp</a:t>
            </a:r>
            <a:endParaRPr lang="cs-CZ" altLang="cs-CZ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Bmt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hydromorfně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transformovaný </a:t>
            </a:r>
            <a:r>
              <a:rPr lang="cs-CZ" altLang="cs-CZ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(En-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Bmt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6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38518" y="1979876"/>
            <a:ext cx="102018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Geneticko-agronomická klasifikace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(1960-1987)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Morfogenetický klasifikační systém půd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(1987-2001)</a:t>
            </a:r>
          </a:p>
          <a:p>
            <a:r>
              <a:rPr 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Taxonomický klasifikační systém půd ČR </a:t>
            </a:r>
            <a:r>
              <a:rPr 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(2001- dosud)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4"/>
          <p:cNvSpPr txBox="1">
            <a:spLocks noGrp="1"/>
          </p:cNvSpPr>
          <p:nvPr>
            <p:ph type="title"/>
          </p:nvPr>
        </p:nvSpPr>
        <p:spPr>
          <a:xfrm>
            <a:off x="591671" y="913624"/>
            <a:ext cx="10076329" cy="620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Vývoj  klasifikace  půd v ČR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08418" y="5801263"/>
            <a:ext cx="701733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Pseudoglej</a:t>
            </a:r>
            <a:r>
              <a:rPr lang="cs-CZ" dirty="0" smtClean="0"/>
              <a:t> modální</a:t>
            </a:r>
          </a:p>
          <a:p>
            <a:pPr algn="ctr"/>
            <a:r>
              <a:rPr lang="cs-CZ" dirty="0" smtClean="0"/>
              <a:t> http</a:t>
            </a:r>
            <a:r>
              <a:rPr lang="cs-CZ" dirty="0"/>
              <a:t>://</a:t>
            </a:r>
            <a:r>
              <a:rPr lang="cs-CZ" dirty="0" smtClean="0"/>
              <a:t>klasifikace.pedologie.cz/index.php?action=showPudniSubtyp</a:t>
            </a:r>
            <a:endParaRPr lang="cs-CZ" dirty="0"/>
          </a:p>
        </p:txBody>
      </p:sp>
      <p:pic>
        <p:nvPicPr>
          <p:cNvPr id="10242" name="Picture 2" descr="http://klasifikace.pedologie.cz/admin/files/uploaded/PGm_04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541" y="1828800"/>
            <a:ext cx="2581088" cy="39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220081" y="3787606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20081" y="2296052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220081" y="4974507"/>
            <a:ext cx="7152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endParaRPr lang="cs-CZ" sz="4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6982519" y="3879938"/>
            <a:ext cx="9348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  </a:t>
            </a:r>
            <a:r>
              <a:rPr lang="cs-CZ" sz="3200" b="1" dirty="0" err="1" smtClean="0"/>
              <a:t>Bm</a:t>
            </a:r>
            <a:endParaRPr lang="cs-CZ" sz="32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883902" y="2311582"/>
            <a:ext cx="838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  </a:t>
            </a:r>
            <a:r>
              <a:rPr lang="cs-CZ" sz="3200" b="1" dirty="0" err="1" smtClean="0"/>
              <a:t>Ap</a:t>
            </a:r>
            <a:endParaRPr lang="cs-CZ" sz="32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097935" y="5039705"/>
            <a:ext cx="819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  BC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85734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1488140" y="1882589"/>
            <a:ext cx="10372165" cy="1981199"/>
          </a:xfrm>
        </p:spPr>
        <p:txBody>
          <a:bodyPr/>
          <a:lstStyle/>
          <a:p>
            <a:r>
              <a:rPr lang="cs-CZ" altLang="cs-CZ" sz="2800" b="1" u="sng" dirty="0" smtClean="0"/>
              <a:t>Eluviální - vysvětlené</a:t>
            </a:r>
            <a:r>
              <a:rPr lang="cs-CZ" altLang="cs-CZ" sz="2800" b="1" u="sng" dirty="0"/>
              <a:t>, </a:t>
            </a:r>
            <a:r>
              <a:rPr lang="cs-CZ" altLang="cs-CZ" sz="2800" b="1" u="sng" dirty="0" smtClean="0"/>
              <a:t>ochuzené, </a:t>
            </a:r>
            <a:r>
              <a:rPr lang="cs-CZ" altLang="cs-CZ" sz="2800" b="1" u="sng" dirty="0" err="1" smtClean="0"/>
              <a:t>albické</a:t>
            </a:r>
            <a:r>
              <a:rPr lang="cs-CZ" altLang="cs-CZ" sz="2800" b="1" u="sng" dirty="0" smtClean="0"/>
              <a:t> horizonty  (E)</a:t>
            </a:r>
            <a:endParaRPr lang="cs-CZ" altLang="cs-CZ" sz="2800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 smtClean="0"/>
              <a:t> v </a:t>
            </a:r>
            <a:r>
              <a:rPr lang="cs-CZ" altLang="cs-CZ" sz="2800" dirty="0"/>
              <a:t>různém stupni ochuzené až vybělené (</a:t>
            </a:r>
            <a:r>
              <a:rPr lang="cs-CZ" altLang="cs-CZ" sz="2800" dirty="0" err="1"/>
              <a:t>albické</a:t>
            </a:r>
            <a:r>
              <a:rPr lang="cs-CZ" altLang="cs-CZ" sz="2800" dirty="0"/>
              <a:t>) horizonty většinou vertikálním, ale i laterálním transportem.</a:t>
            </a:r>
            <a:endParaRPr lang="cs-CZ" altLang="cs-CZ" sz="2800" b="1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b="1" u="sng" dirty="0"/>
          </a:p>
          <a:p>
            <a:endParaRPr lang="cs-CZ" altLang="cs-CZ" sz="2800" b="1" u="sng" dirty="0"/>
          </a:p>
          <a:p>
            <a:endParaRPr lang="cs-CZ" altLang="cs-CZ" sz="2800" dirty="0"/>
          </a:p>
          <a:p>
            <a:endParaRPr lang="cs-CZ" altLang="cs-CZ" sz="2800" b="1" u="sng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sah 2"/>
          <p:cNvSpPr>
            <a:spLocks noGrp="1"/>
          </p:cNvSpPr>
          <p:nvPr>
            <p:ph idx="1"/>
          </p:nvPr>
        </p:nvSpPr>
        <p:spPr>
          <a:xfrm>
            <a:off x="1183342" y="1737360"/>
            <a:ext cx="10327340" cy="4421393"/>
          </a:xfrm>
        </p:spPr>
        <p:txBody>
          <a:bodyPr>
            <a:normAutofit/>
          </a:bodyPr>
          <a:lstStyle/>
          <a:p>
            <a:r>
              <a:rPr lang="cs-CZ" altLang="cs-CZ" sz="2800" b="1" u="sng" dirty="0" smtClean="0"/>
              <a:t>Plavohnědý </a:t>
            </a:r>
            <a:r>
              <a:rPr lang="cs-CZ" altLang="cs-CZ" sz="2800" b="1" u="sng" dirty="0"/>
              <a:t>ochuzený </a:t>
            </a:r>
            <a:r>
              <a:rPr lang="cs-CZ" altLang="cs-CZ" sz="2800" b="1" u="sng" dirty="0" smtClean="0"/>
              <a:t>(</a:t>
            </a:r>
            <a:r>
              <a:rPr lang="cs-CZ" altLang="cs-CZ" sz="2800" b="1" dirty="0" smtClean="0"/>
              <a:t>Ev) </a:t>
            </a:r>
            <a:r>
              <a:rPr lang="cs-CZ" altLang="cs-CZ" sz="2800" dirty="0"/>
              <a:t>- plavohnědý, </a:t>
            </a:r>
            <a:r>
              <a:rPr lang="cs-CZ" altLang="cs-CZ" sz="2800" dirty="0" err="1" smtClean="0"/>
              <a:t>luvický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horizont, drobně polyedrická struktura bez novotvarů</a:t>
            </a:r>
          </a:p>
          <a:p>
            <a:r>
              <a:rPr lang="cs-CZ" altLang="cs-CZ" sz="2800" b="1" u="sng" dirty="0" smtClean="0"/>
              <a:t>Vybělený </a:t>
            </a:r>
            <a:r>
              <a:rPr lang="cs-CZ" altLang="cs-CZ" sz="2800" b="1" u="sng" dirty="0" err="1"/>
              <a:t>albický</a:t>
            </a:r>
            <a:r>
              <a:rPr lang="cs-CZ" altLang="cs-CZ" sz="2800" b="1" u="sng" dirty="0"/>
              <a:t> </a:t>
            </a:r>
            <a:r>
              <a:rPr lang="cs-CZ" altLang="cs-CZ" sz="2800" b="1" u="sng" dirty="0" smtClean="0"/>
              <a:t>(E) </a:t>
            </a:r>
            <a:r>
              <a:rPr lang="cs-CZ" altLang="cs-CZ" sz="2800" dirty="0" smtClean="0"/>
              <a:t>- </a:t>
            </a:r>
            <a:r>
              <a:rPr lang="cs-CZ" altLang="cs-CZ" sz="2800" dirty="0"/>
              <a:t>výrazně vybělený, destičková až lístkovitá struktura, málo </a:t>
            </a:r>
            <a:r>
              <a:rPr lang="cs-CZ" altLang="cs-CZ" sz="2800" dirty="0" smtClean="0"/>
              <a:t>novotvarů</a:t>
            </a:r>
            <a:r>
              <a:rPr lang="cs-CZ" altLang="cs-CZ" sz="2800" dirty="0"/>
              <a:t>; je účelné - pokud prokázáno členění 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smtClean="0"/>
              <a:t> </a:t>
            </a:r>
            <a:r>
              <a:rPr lang="cs-CZ" altLang="cs-CZ" sz="2800" b="1" dirty="0" err="1" smtClean="0"/>
              <a:t>Ep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		</a:t>
            </a:r>
            <a:r>
              <a:rPr lang="cs-CZ" altLang="cs-CZ" sz="2800" b="1" dirty="0"/>
              <a:t>podzolizací ochuzený horizont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smtClean="0"/>
              <a:t> El </a:t>
            </a:r>
            <a:r>
              <a:rPr lang="cs-CZ" altLang="cs-CZ" sz="2800" b="1" dirty="0"/>
              <a:t>		</a:t>
            </a:r>
            <a:r>
              <a:rPr lang="cs-CZ" altLang="cs-CZ" sz="2800" b="1" dirty="0" err="1"/>
              <a:t>illimerizací</a:t>
            </a:r>
            <a:r>
              <a:rPr lang="cs-CZ" altLang="cs-CZ" sz="2800" b="1" dirty="0"/>
              <a:t> ochuzený horizont</a:t>
            </a:r>
          </a:p>
          <a:p>
            <a:r>
              <a:rPr lang="cs-CZ" altLang="cs-CZ" sz="2800" b="1" u="sng" dirty="0" smtClean="0"/>
              <a:t>Vybělený </a:t>
            </a:r>
            <a:r>
              <a:rPr lang="cs-CZ" altLang="cs-CZ" sz="2800" b="1" u="sng" dirty="0" err="1"/>
              <a:t>nodulární</a:t>
            </a:r>
            <a:r>
              <a:rPr lang="cs-CZ" altLang="cs-CZ" sz="2800" b="1" u="sng" dirty="0"/>
              <a:t> </a:t>
            </a:r>
            <a:r>
              <a:rPr lang="cs-CZ" altLang="cs-CZ" sz="2800" b="1" u="sng" dirty="0" smtClean="0"/>
              <a:t>(</a:t>
            </a:r>
            <a:r>
              <a:rPr lang="cs-CZ" altLang="cs-CZ" sz="2800" b="1" dirty="0" smtClean="0"/>
              <a:t>En) </a:t>
            </a:r>
            <a:r>
              <a:rPr lang="cs-CZ" altLang="cs-CZ" sz="2800" dirty="0"/>
              <a:t>- světlešedý, s výrazným </a:t>
            </a:r>
            <a:r>
              <a:rPr lang="cs-CZ" altLang="cs-CZ" sz="2800" dirty="0" smtClean="0"/>
              <a:t>zastoupením novotvarů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Fe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Mn</a:t>
            </a:r>
            <a:r>
              <a:rPr lang="cs-CZ" altLang="cs-CZ" sz="2800" dirty="0"/>
              <a:t> </a:t>
            </a:r>
            <a:r>
              <a:rPr lang="cs-CZ" altLang="cs-CZ" sz="2800" dirty="0" err="1"/>
              <a:t>bročků</a:t>
            </a:r>
            <a:r>
              <a:rPr lang="cs-CZ" altLang="cs-CZ" sz="2800" dirty="0"/>
              <a:t>), destičkovitá až drobně polyedrická </a:t>
            </a:r>
            <a:r>
              <a:rPr lang="cs-CZ" altLang="cs-CZ" sz="2800" dirty="0" smtClean="0"/>
              <a:t>struktura.</a:t>
            </a:r>
            <a:endParaRPr lang="cs-CZ" altLang="cs-CZ" sz="2800" dirty="0"/>
          </a:p>
          <a:p>
            <a:pPr>
              <a:buFontTx/>
              <a:buNone/>
            </a:pPr>
            <a:endParaRPr lang="cs-CZ" altLang="cs-CZ" sz="2800" dirty="0"/>
          </a:p>
          <a:p>
            <a:endParaRPr lang="cs-CZ" altLang="cs-CZ" sz="2800" b="1" u="sng" dirty="0"/>
          </a:p>
          <a:p>
            <a:endParaRPr lang="cs-CZ" altLang="cs-CZ" sz="2800" b="1" u="sng" dirty="0"/>
          </a:p>
          <a:p>
            <a:endParaRPr lang="cs-CZ" altLang="cs-CZ" sz="2800" dirty="0"/>
          </a:p>
          <a:p>
            <a:endParaRPr lang="cs-CZ" altLang="cs-CZ" sz="2800" b="1" u="sng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  <a:p>
            <a:endParaRPr lang="cs-CZ" altLang="cs-CZ" sz="2800" dirty="0"/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00056" y="5893660"/>
            <a:ext cx="101032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Luvizem</a:t>
            </a:r>
            <a:r>
              <a:rPr lang="cs-CZ" dirty="0" smtClean="0"/>
              <a:t> modální</a:t>
            </a:r>
          </a:p>
          <a:p>
            <a:pPr algn="ctr"/>
            <a:r>
              <a:rPr lang="cs-CZ" dirty="0" smtClean="0"/>
              <a:t> http</a:t>
            </a:r>
            <a:r>
              <a:rPr lang="cs-CZ" dirty="0"/>
              <a:t>://klasifikace.pedologie.cz/index.php?action=showPudniSubtyp&amp;id_categoryNode=177</a:t>
            </a:r>
          </a:p>
        </p:txBody>
      </p:sp>
      <p:pic>
        <p:nvPicPr>
          <p:cNvPr id="11266" name="Picture 2" descr="http://klasifikace.pedologie.cz/admin/files/uploaded/LUm_02_ne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732382"/>
            <a:ext cx="2829298" cy="403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338337" y="4731980"/>
            <a:ext cx="875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  </a:t>
            </a:r>
            <a:r>
              <a:rPr lang="cs-CZ" sz="4000" b="1" dirty="0" err="1" smtClean="0">
                <a:solidFill>
                  <a:srgbClr val="FF0000"/>
                </a:solidFill>
              </a:rPr>
              <a:t>Bt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338337" y="3570300"/>
            <a:ext cx="1622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  </a:t>
            </a:r>
            <a:r>
              <a:rPr lang="cs-CZ" sz="4000" b="1" dirty="0" smtClean="0">
                <a:solidFill>
                  <a:srgbClr val="FF0000"/>
                </a:solidFill>
              </a:rPr>
              <a:t>El +</a:t>
            </a:r>
            <a:r>
              <a:rPr lang="cs-CZ" sz="4000" b="1" dirty="0" err="1" smtClean="0">
                <a:solidFill>
                  <a:srgbClr val="FF0000"/>
                </a:solidFill>
              </a:rPr>
              <a:t>Bt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232404" y="243432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  El</a:t>
            </a:r>
            <a:endParaRPr lang="cs-CZ" sz="40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207528" y="1730373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solidFill>
                  <a:srgbClr val="FF0000"/>
                </a:solidFill>
              </a:rPr>
              <a:t>  </a:t>
            </a:r>
            <a:r>
              <a:rPr lang="cs-CZ" sz="4000" b="1" dirty="0" err="1" smtClean="0">
                <a:solidFill>
                  <a:srgbClr val="FF0000"/>
                </a:solidFill>
              </a:rPr>
              <a:t>Ap</a:t>
            </a:r>
            <a:endParaRPr lang="cs-CZ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/>
          <p:cNvSpPr>
            <a:spLocks noGrp="1"/>
          </p:cNvSpPr>
          <p:nvPr>
            <p:ph idx="1"/>
          </p:nvPr>
        </p:nvSpPr>
        <p:spPr>
          <a:xfrm>
            <a:off x="1267609" y="1801906"/>
            <a:ext cx="10296861" cy="107576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Glejové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reduktomorfní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horizonty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(G) -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vytvářející se v dlouhodobě vodou nasycené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zóně. 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1246093" y="2132293"/>
            <a:ext cx="10372165" cy="3524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Glejový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reduktomorfní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redukční,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pouze světle šedá až zelenavě šedá či modrošedá matrice, bez rezivých novotvarů.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Glejový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reduktomorfní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 s rezivými novotvary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(výrazně zelenavá až modrošedá matrice se neuplatňuje, v horizontu oxidované partie v podobě rourek kolem kořání:</a:t>
            </a:r>
          </a:p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méně než 10 % plochy oxidovaných partií</a:t>
            </a:r>
          </a:p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více než 10 % plochy oxidovaných partií</a:t>
            </a: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900056" y="5893660"/>
            <a:ext cx="101032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dirty="0" err="1" smtClean="0"/>
              <a:t>Glej</a:t>
            </a:r>
            <a:r>
              <a:rPr lang="cs-CZ" dirty="0" smtClean="0"/>
              <a:t> modální</a:t>
            </a:r>
          </a:p>
          <a:p>
            <a:pPr algn="ctr"/>
            <a:r>
              <a:rPr lang="cs-CZ" dirty="0" smtClean="0"/>
              <a:t> http</a:t>
            </a:r>
            <a:r>
              <a:rPr lang="cs-CZ" dirty="0"/>
              <a:t>://klasifikace.pedologie.cz/index.php?action=showPudniSubtyp&amp;id_categoryNode=177</a:t>
            </a:r>
          </a:p>
        </p:txBody>
      </p:sp>
      <p:pic>
        <p:nvPicPr>
          <p:cNvPr id="12290" name="Picture 2" descr="http://klasifikace.pedologie.cz/admin/files/uploaded/GLm_03b_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894" y="1753100"/>
            <a:ext cx="2891491" cy="41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57842" y="4289043"/>
            <a:ext cx="10005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  </a:t>
            </a:r>
            <a:r>
              <a:rPr lang="cs-CZ" sz="4400" b="1" dirty="0" err="1" smtClean="0">
                <a:solidFill>
                  <a:srgbClr val="FF0000"/>
                </a:solidFill>
              </a:rPr>
              <a:t>Gr</a:t>
            </a:r>
            <a:endParaRPr lang="cs-CZ" sz="44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12602" y="2300897"/>
            <a:ext cx="1031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800" b="1" dirty="0" smtClean="0">
                <a:solidFill>
                  <a:srgbClr val="FF0000"/>
                </a:solidFill>
              </a:rPr>
              <a:t>  At</a:t>
            </a:r>
            <a:endParaRPr lang="cs-CZ" sz="4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829778" y="3294970"/>
            <a:ext cx="1296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solidFill>
                  <a:srgbClr val="FF0000"/>
                </a:solidFill>
              </a:rPr>
              <a:t>  </a:t>
            </a:r>
            <a:r>
              <a:rPr lang="cs-CZ" sz="4400" b="1" dirty="0" err="1" smtClean="0">
                <a:solidFill>
                  <a:srgbClr val="FF0000"/>
                </a:solidFill>
              </a:rPr>
              <a:t>Gro</a:t>
            </a:r>
            <a:endParaRPr lang="cs-CZ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8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>
          <a:xfrm>
            <a:off x="681318" y="1953655"/>
            <a:ext cx="11286564" cy="3272769"/>
          </a:xfrm>
        </p:spPr>
        <p:txBody>
          <a:bodyPr>
            <a:normAutofit lnSpcReduction="10000"/>
          </a:bodyPr>
          <a:lstStyle/>
          <a:p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akumulace 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solí (S, K)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obohacené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karbonáty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rozpustné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soly</a:t>
            </a:r>
            <a:endParaRPr lang="cs-CZ" altLang="cs-CZ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Kalcický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K) –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akumulace CaCO</a:t>
            </a:r>
            <a:r>
              <a:rPr lang="cs-CZ" altLang="cs-CZ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mocnost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15 cm,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cs-CZ" alt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15 %, alespoň o 5 % vyšším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obsahem než PS. Přítomnost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karbonátů v horizontu značíme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Ck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Bk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cs-CZ" altLang="cs-CZ" sz="28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alický (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S) -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akumulace rozpustných solí v koncentraci &gt; 8 mS.cm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hloubce 50­60 cm, nebo &gt; 16 mS.cm</a:t>
            </a:r>
            <a:r>
              <a:rPr lang="cs-CZ" altLang="cs-CZ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hloubce 60-130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cm.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Zasolené půdy</a:t>
            </a:r>
            <a:endParaRPr lang="cs-CZ" b="1" dirty="0"/>
          </a:p>
        </p:txBody>
      </p:sp>
      <p:pic>
        <p:nvPicPr>
          <p:cNvPr id="2050" name="Picture 2" descr="http://is.muni.cz/do/rect/el/estud/pedf/js13/australie/web/img/02/05-16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162" y="2052918"/>
            <a:ext cx="9238129" cy="30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151528" y="6379309"/>
            <a:ext cx="8373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http://is.muni.cz/do/rect/el/estud/pedf/js13/australie/web/pages/08-pudy.html</a:t>
            </a:r>
          </a:p>
        </p:txBody>
      </p:sp>
      <p:sp>
        <p:nvSpPr>
          <p:cNvPr id="5" name="Obdélník 4"/>
          <p:cNvSpPr/>
          <p:nvPr/>
        </p:nvSpPr>
        <p:spPr>
          <a:xfrm>
            <a:off x="1276162" y="5235865"/>
            <a:ext cx="8781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Vegetace </a:t>
            </a:r>
            <a:r>
              <a:rPr lang="cs-CZ" dirty="0"/>
              <a:t>poříčního jezera v nivě Murray zničená vyloučením záplav a zasolením půdy. Zvolna se sem začínají šířit halofyty, např. slanorožce (na obr. nízká téměř plazivá rostlina) </a:t>
            </a:r>
          </a:p>
        </p:txBody>
      </p:sp>
    </p:spTree>
    <p:extLst>
      <p:ext uri="{BB962C8B-B14F-4D97-AF65-F5344CB8AC3E}">
        <p14:creationId xmlns:p14="http://schemas.microsoft.com/office/powerpoint/2010/main" val="13357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sah 2"/>
          <p:cNvSpPr>
            <a:spLocks noGrp="1"/>
          </p:cNvSpPr>
          <p:nvPr>
            <p:ph idx="1"/>
          </p:nvPr>
        </p:nvSpPr>
        <p:spPr>
          <a:xfrm>
            <a:off x="905434" y="1737360"/>
            <a:ext cx="6992472" cy="804187"/>
          </a:xfrm>
        </p:spPr>
        <p:txBody>
          <a:bodyPr>
            <a:normAutofit fontScale="70000" lnSpcReduction="20000"/>
          </a:bodyPr>
          <a:lstStyle/>
          <a:p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Ztvrdlé 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cementované horizonty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Ortstein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Bsd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cementovaný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Bhs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 podzolů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arenických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upload.wikimedia.org/wikipedia/commons/thumb/1/1f/Ortstein.jpg/1024px-Ortste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34" y="2695013"/>
            <a:ext cx="2788025" cy="36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upload.wikimedia.org/wikipedia/commons/thumb/9/90/Bodenprofil_Heide.jpg/1280px-Bodenprofil_Hei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624" y="2669670"/>
            <a:ext cx="4737099" cy="355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43872" y="6440526"/>
            <a:ext cx="369338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/>
              <a:t>http://de.wikipedia.org/wiki/Ortstein</a:t>
            </a:r>
          </a:p>
        </p:txBody>
      </p:sp>
    </p:spTree>
    <p:extLst>
      <p:ext uri="{BB962C8B-B14F-4D97-AF65-F5344CB8AC3E}">
        <p14:creationId xmlns:p14="http://schemas.microsoft.com/office/powerpoint/2010/main" val="6227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631751"/>
              </p:ext>
            </p:extLst>
          </p:nvPr>
        </p:nvGraphicFramePr>
        <p:xfrm>
          <a:off x="242048" y="2946611"/>
          <a:ext cx="11600330" cy="2270847"/>
        </p:xfrm>
        <a:graphic>
          <a:graphicData uri="http://schemas.openxmlformats.org/drawingml/2006/table">
            <a:tbl>
              <a:tblPr/>
              <a:tblGrid>
                <a:gridCol w="2320066"/>
                <a:gridCol w="2320066"/>
                <a:gridCol w="2320066"/>
                <a:gridCol w="2320066"/>
                <a:gridCol w="2320066"/>
              </a:tblGrid>
              <a:tr h="2270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TKSP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(2011)</a:t>
                      </a:r>
                      <a:endParaRPr lang="cs-CZ" sz="36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" marR="3580" marT="3580" marB="3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Průzkum zemědělských půd </a:t>
                      </a:r>
                      <a:r>
                        <a:rPr lang="cs-CZ" sz="24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1967 (GAK)</a:t>
                      </a:r>
                      <a:endParaRPr lang="cs-CZ" sz="24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" marR="3580" marT="3580" marB="3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Klasifikační systém lesních půd </a:t>
                      </a:r>
                      <a:endParaRPr lang="cs-CZ" sz="2400" b="1" dirty="0" smtClean="0">
                        <a:solidFill>
                          <a:srgbClr val="00B0F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(1965</a:t>
                      </a:r>
                      <a:r>
                        <a:rPr lang="cs-CZ" sz="24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2400" b="1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1970           a 1971)</a:t>
                      </a:r>
                      <a:endParaRPr lang="cs-CZ" sz="24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" marR="3580" marT="3580" marB="3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Morfogenetický klasifikační systém 1991</a:t>
                      </a:r>
                      <a:endParaRPr lang="cs-CZ" sz="2400" dirty="0">
                        <a:solidFill>
                          <a:srgbClr val="C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" marR="3580" marT="3580" marB="3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 err="1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Lesotypologické</a:t>
                      </a:r>
                      <a:r>
                        <a:rPr lang="cs-CZ" sz="24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jednotky</a:t>
                      </a:r>
                      <a:endParaRPr lang="cs-CZ" sz="2400" dirty="0">
                        <a:solidFill>
                          <a:srgbClr val="7030A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0" marR="3580" marT="3580" marB="35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-564776" y="512241"/>
            <a:ext cx="126727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TAXONOMICKÝ KLASIFIKAČNÍ </a:t>
            </a:r>
          </a:p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 PŮD ČR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34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>
          <a:xfrm>
            <a:off x="1183340" y="1819836"/>
            <a:ext cx="10174941" cy="4007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vlastní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půdotvorný substrát					</a:t>
            </a: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</a:p>
          <a:p>
            <a:pPr marL="0" indent="0">
              <a:buNone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souvrství substrátu vzniklého z téže horniny		</a:t>
            </a:r>
            <a:r>
              <a:rPr lang="cs-CZ" altLang="cs-C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IIC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půdní 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sediment,jako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půdotvorný substrát		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 pevné horniny					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cs-CZ" altLang="cs-CZ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pevná hornina 							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podložní hornina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(výrazně odlišná od substrátu)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111624" y="886616"/>
            <a:ext cx="59792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SUBSTRÁTOVÉ HORIZONTY 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1524000" y="1828800"/>
            <a:ext cx="9144000" cy="3845859"/>
          </a:xfrm>
        </p:spPr>
        <p:txBody>
          <a:bodyPr/>
          <a:lstStyle/>
          <a:p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Zahrnují přechody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horizonty: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bez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výrazné gradace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(pozvolné nebo difuzní)	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BtC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výraznou gradací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(ostré nebo zřetelné)		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odděleně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existující partie horizontů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(zvlněný nebo jazykovitý)						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cs-CZ" altLang="cs-CZ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endParaRPr lang="cs-CZ" altLang="cs-C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455791" y="940405"/>
            <a:ext cx="55522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PŘECHODNÉ HORIZONTY </a:t>
            </a:r>
            <a:endParaRPr lang="cs-CZ" alt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1810684" y="2244095"/>
            <a:ext cx="88931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Referenční třída, typ, subtyp, varieta  a forma !!!</a:t>
            </a:r>
            <a:endParaRPr lang="cs-CZ" altLang="cs-CZ" sz="32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Klasifikační systém definuje tyto kategorie:</a:t>
            </a: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/>
            </a:r>
            <a:b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67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823" y="1891553"/>
            <a:ext cx="10739624" cy="1864660"/>
          </a:xfrm>
        </p:spPr>
        <p:txBody>
          <a:bodyPr/>
          <a:lstStyle/>
          <a:p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Referenční </a:t>
            </a: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třídy </a:t>
            </a: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 </a:t>
            </a:r>
            <a:r>
              <a:rPr lang="cs-CZ" altLang="cs-CZ" sz="28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skupiny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půd, které jsou seskupovány podle hlavních rysů jejich geneze. Užíváme pro ně koncovku –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 (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Kambisoly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Černosoly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Leptosoly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...)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4823" y="788912"/>
            <a:ext cx="1007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Taxonomické kategorie klasifikačního systému půd</a:t>
            </a:r>
            <a:endParaRPr lang="cs-CZ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4823" y="1891552"/>
            <a:ext cx="10739624" cy="2465295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Půdní typy </a:t>
            </a:r>
            <a:r>
              <a:rPr lang="cs-CZ" altLang="cs-CZ" sz="28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hlavní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jednotky klasifikačního systému, charakterizované určitými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 a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diagnostickými znaky. Jejich název je substantivum s 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koncovkou –  zem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(např.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glej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podzol,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kambizem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hnědozem, černozem), nikdy </a:t>
            </a:r>
            <a:r>
              <a:rPr lang="cs-CZ" altLang="cs-CZ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nekončí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koncovkou –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sol.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Symbol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půdního typu je tvořen dvěma velkými písmeny (např. CE, KA).</a:t>
            </a:r>
            <a:endParaRPr lang="cs-CZ" alt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084823" y="788912"/>
            <a:ext cx="1007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Taxonomické kategorie klasifikačního systému půd</a:t>
            </a:r>
            <a:endParaRPr lang="cs-CZ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32328" y="1792942"/>
            <a:ext cx="11259671" cy="3352800"/>
          </a:xfrm>
        </p:spPr>
        <p:txBody>
          <a:bodyPr>
            <a:normAutofit/>
          </a:bodyPr>
          <a:lstStyle/>
          <a:p>
            <a:pPr marL="457200" indent="-457200">
              <a:buClr>
                <a:schemeClr val="accent2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Půdní </a:t>
            </a: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subtypy </a:t>
            </a:r>
            <a:r>
              <a:rPr lang="cs-CZ" altLang="cs-CZ" sz="28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výrazné modifikace půdního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typu, které vyjadřují:</a:t>
            </a:r>
            <a:b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centrální pojetí půdního typu – modální</a:t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přechody k jiným půdním typům, indikované výskytem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znaku</a:t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 modifikace typu určené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karbonátností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nasyceností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PSK, aciditou,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alkalitou</a:t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modifikace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zrnitostním složení, vrstevnatosti,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výrazným </a:t>
            </a:r>
            <a:r>
              <a:rPr lang="cs-CZ" altLang="cs-CZ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trofismem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 modifikace určené výraznými znaky antropického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ovlivnění.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84823" y="788912"/>
            <a:ext cx="1007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Taxonomické kategorie klasifikačního systému půd</a:t>
            </a:r>
            <a:endParaRPr lang="cs-CZ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4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494" y="1882589"/>
            <a:ext cx="9789459" cy="2492188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/>
              </a:buClr>
              <a:buSzPct val="123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Půdní </a:t>
            </a: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variety </a:t>
            </a:r>
            <a:r>
              <a:rPr lang="cs-CZ" altLang="cs-CZ" sz="28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méně výrazné vyjádření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subtypových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znaků, hlavně </a:t>
            </a:r>
            <a:r>
              <a:rPr lang="cs-CZ" alt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hydromorfismu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zasolení či okyselení (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slabě zasolená…)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Variety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označují buď příslovcem (slabě,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hluboko….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nebo dalším adjektivem po adjektivu určujícím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subtyp)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11624" y="154377"/>
            <a:ext cx="1007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Taxonomické kategorie klasifikačního systému půd</a:t>
            </a:r>
            <a:endParaRPr lang="cs-CZ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5" y="2106703"/>
            <a:ext cx="10524566" cy="1506073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2"/>
              </a:buClr>
              <a:buSzPct val="125000"/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substrátové půdní </a:t>
            </a:r>
            <a:r>
              <a:rPr lang="cs-CZ" alt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formy </a:t>
            </a:r>
            <a:r>
              <a:rPr lang="cs-CZ" altLang="cs-CZ" sz="2800" b="1" dirty="0" smtClean="0">
                <a:solidFill>
                  <a:srgbClr val="FF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→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hlavní typ substrátu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zrnitost, vrstevnatost</a:t>
            </a:r>
            <a:r>
              <a:rPr lang="en-US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PS ovlivňuje obsah živin a využití půd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11624" y="154377"/>
            <a:ext cx="100763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Taxonomické kategorie klasifikačního systému půd</a:t>
            </a:r>
            <a:endParaRPr lang="cs-CZ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6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923178" y="690751"/>
            <a:ext cx="82819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2200" dirty="0" smtClean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LEPTOSOLY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litozem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regozem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ranker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rendzina)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REGOSOLY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regozem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FLUVISOLY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fluvizem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koluvizem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VERTISOLY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smonica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ČERNOSOLY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černica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černozem)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LUVISOLY (šedozem, hnědozem,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luvizem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KAMBISOLY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kambizem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pelozem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ANDOSOLY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andozem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PODZOSOLY (podzol,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kryptopodzol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STAGNOSOLY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pseudoglej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, 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stagnoglej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GLEYSOLY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glej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ORGANOSOLY 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organozem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SALISOLY (solončak)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•   NATRISOLY (slanec)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   ANTROPOSOLY(</a:t>
            </a:r>
            <a:r>
              <a:rPr lang="cs-CZ" altLang="cs-CZ" sz="2200" dirty="0" err="1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kultizem</a:t>
            </a:r>
            <a:r>
              <a:rPr lang="cs-CZ" altLang="cs-CZ" sz="2200" dirty="0">
                <a:solidFill>
                  <a:srgbClr val="00000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)</a:t>
            </a:r>
            <a:endParaRPr lang="cs-CZ" altLang="cs-CZ" sz="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endParaRPr lang="cs-CZ" altLang="cs-CZ" sz="18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923178" y="151511"/>
            <a:ext cx="75135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b="1" dirty="0" smtClean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3200" b="1" dirty="0" smtClean="0">
                <a:solidFill>
                  <a:srgbClr val="33339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</a:t>
            </a:r>
            <a:r>
              <a:rPr lang="cs-CZ" altLang="cs-CZ" sz="3200" b="1" dirty="0" smtClean="0">
                <a:solidFill>
                  <a:srgbClr val="3333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ehled  referenčních  skupin  TKSP ČR</a:t>
            </a:r>
            <a:endParaRPr lang="cs-CZ" alt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83341" y="2177428"/>
            <a:ext cx="9425492" cy="3864784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Taxonomický klasifikační systém půd ČR</a:t>
            </a:r>
          </a:p>
          <a:p>
            <a:pPr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http://www.klasifikace.pedologie.cz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Jandák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kol. (2003): Půdoznalství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Němeček a kol. (2001)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Němeček a kol. (2011)</a:t>
            </a:r>
          </a:p>
          <a:p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Boruvka.klasifpgch.czu.cz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penizek.klasif.czu.czhttp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cs.wikipedia.org/wiki/Ra%C5%A1elina#mediaviewer/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File:Schultz_Sphagnum_Peat_Moss.jpg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http://klasifikace.pedologie.cz/index.php?action=showPudniTyp&amp;id_categoryNode=175</a:t>
            </a: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 txBox="1">
            <a:spLocks noGrp="1"/>
          </p:cNvSpPr>
          <p:nvPr>
            <p:ph type="title"/>
          </p:nvPr>
        </p:nvSpPr>
        <p:spPr>
          <a:xfrm>
            <a:off x="1048871" y="675373"/>
            <a:ext cx="1036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Porovnání  světových klasifikačních systémů</a:t>
            </a:r>
            <a:endParaRPr lang="cs-C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9676"/>
              </p:ext>
            </p:extLst>
          </p:nvPr>
        </p:nvGraphicFramePr>
        <p:xfrm>
          <a:off x="537882" y="1916832"/>
          <a:ext cx="10936941" cy="2861356"/>
        </p:xfrm>
        <a:graphic>
          <a:graphicData uri="http://schemas.openxmlformats.org/drawingml/2006/table">
            <a:tbl>
              <a:tblPr/>
              <a:tblGrid>
                <a:gridCol w="2056518"/>
                <a:gridCol w="247737"/>
                <a:gridCol w="1715302"/>
                <a:gridCol w="75734"/>
                <a:gridCol w="1793829"/>
                <a:gridCol w="346890"/>
                <a:gridCol w="1990063"/>
                <a:gridCol w="523481"/>
                <a:gridCol w="1719992"/>
                <a:gridCol w="467395"/>
              </a:tblGrid>
              <a:tr h="2861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TKSP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(2011)</a:t>
                      </a:r>
                      <a:endParaRPr lang="cs-CZ" sz="2800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7" marR="2967" marT="2967" marB="2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WRB </a:t>
                      </a:r>
                      <a:endParaRPr lang="cs-CZ" sz="2800" b="1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(2006)</a:t>
                      </a:r>
                      <a:endParaRPr lang="cs-CZ" sz="2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7" marR="2967" marT="2967" marB="2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err="1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Soil</a:t>
                      </a:r>
                      <a:r>
                        <a:rPr lang="cs-CZ" sz="28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Taxonomy </a:t>
                      </a:r>
                      <a:r>
                        <a:rPr lang="cs-CZ" sz="2800" b="1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(1999</a:t>
                      </a:r>
                      <a:r>
                        <a:rPr lang="cs-CZ" sz="2800" b="1" dirty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2800" b="1" dirty="0" smtClean="0">
                          <a:solidFill>
                            <a:srgbClr val="00B0F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2006)</a:t>
                      </a:r>
                      <a:endParaRPr lang="cs-CZ" sz="2800" dirty="0">
                        <a:solidFill>
                          <a:srgbClr val="00B0F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7" marR="2967" marT="2967" marB="2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Référentiel</a:t>
                      </a:r>
                      <a:r>
                        <a:rPr lang="cs-CZ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dirty="0" err="1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pédologique</a:t>
                      </a:r>
                      <a:r>
                        <a:rPr lang="cs-CZ" sz="28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(1995)</a:t>
                      </a:r>
                      <a:endParaRPr lang="cs-CZ" sz="2800" dirty="0">
                        <a:solidFill>
                          <a:srgbClr val="00B05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7" marR="2967" marT="2967" marB="2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Systematic</a:t>
                      </a:r>
                      <a:r>
                        <a:rPr lang="cs-CZ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der </a:t>
                      </a:r>
                      <a:r>
                        <a:rPr lang="cs-CZ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Boden</a:t>
                      </a:r>
                      <a:r>
                        <a:rPr lang="cs-CZ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Deutschlands</a:t>
                      </a:r>
                      <a:r>
                        <a:rPr lang="cs-CZ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(1998)</a:t>
                      </a:r>
                      <a:endParaRPr lang="cs-CZ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7" marR="2967" marT="2967" marB="29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89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35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bdélník 1"/>
          <p:cNvSpPr>
            <a:spLocks noChangeArrowheads="1"/>
          </p:cNvSpPr>
          <p:nvPr/>
        </p:nvSpPr>
        <p:spPr bwMode="auto">
          <a:xfrm>
            <a:off x="1097280" y="2026677"/>
            <a:ext cx="93017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cs-CZ" alt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cs-CZ" alt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Třídění objektů, v tomto případě přirozených trojrozměrných půdních jednotek (</a:t>
            </a:r>
            <a:r>
              <a:rPr lang="cs-CZ" altLang="cs-CZ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polypedonů</a:t>
            </a:r>
            <a:r>
              <a:rPr lang="cs-CZ" alt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do hierarchického (víceúrovňového) klasifikačního </a:t>
            </a:r>
            <a:r>
              <a:rPr lang="cs-CZ" alt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systému.</a:t>
            </a:r>
            <a:endParaRPr lang="cs-CZ" alt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Klasifikace (taxonomie) půd</a:t>
            </a:r>
            <a: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altLang="cs-C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4743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65803" y="1959335"/>
            <a:ext cx="1038987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 eaLnBrk="0" hangingPunct="0"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• </a:t>
            </a:r>
            <a:r>
              <a:rPr lang="cs-CZ" altLang="cs-CZ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povrchové - 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iniciální, </a:t>
            </a:r>
            <a:r>
              <a:rPr lang="cs-CZ" altLang="cs-CZ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melanický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 vyzrálý, </a:t>
            </a:r>
            <a:r>
              <a:rPr lang="cs-CZ" altLang="cs-CZ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antropický, rašelinový</a:t>
            </a:r>
            <a:endParaRPr lang="cs-CZ" altLang="cs-CZ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• </a:t>
            </a:r>
            <a:r>
              <a:rPr lang="cs-CZ" altLang="cs-CZ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podpovrchové  - </a:t>
            </a:r>
            <a:r>
              <a:rPr lang="cs-CZ" altLang="cs-CZ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kambický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luvický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 podzolový, </a:t>
            </a:r>
            <a:r>
              <a:rPr lang="cs-CZ" altLang="cs-CZ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slancový</a:t>
            </a:r>
            <a:r>
              <a:rPr lang="cs-CZ" altLang="cs-CZ" sz="2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altLang="cs-CZ" sz="280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glejový</a:t>
            </a:r>
            <a:endParaRPr lang="cs-CZ" altLang="cs-CZ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• </a:t>
            </a:r>
            <a:r>
              <a:rPr lang="cs-CZ" altLang="cs-CZ" sz="28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jiné - 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eluviální, </a:t>
            </a:r>
            <a:r>
              <a:rPr lang="cs-CZ" altLang="cs-CZ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pseudoglejový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solončakový</a:t>
            </a:r>
            <a:r>
              <a:rPr lang="cs-CZ" altLang="cs-CZ" sz="28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cs-CZ" altLang="cs-CZ" sz="28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rubefikovaný</a:t>
            </a:r>
            <a:endParaRPr lang="cs-CZ" altLang="cs-CZ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737360"/>
          </a:xfrm>
        </p:spPr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upload.wikimedia.org/wikipedia/commons/c/cc/Soil_prof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716" y="3432641"/>
            <a:ext cx="22479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411506" y="6422776"/>
            <a:ext cx="6983506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cs-CZ" dirty="0"/>
              <a:t>http://upload.wikimedia.org/wikipedia/commons/c/cc/Soil_profile.jpg</a:t>
            </a:r>
          </a:p>
        </p:txBody>
      </p:sp>
    </p:spTree>
    <p:extLst>
      <p:ext uri="{BB962C8B-B14F-4D97-AF65-F5344CB8AC3E}">
        <p14:creationId xmlns:p14="http://schemas.microsoft.com/office/powerpoint/2010/main" val="423038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>
          <a:xfrm>
            <a:off x="1195892" y="1918448"/>
            <a:ext cx="10058400" cy="4040294"/>
          </a:xfrm>
        </p:spPr>
        <p:txBody>
          <a:bodyPr>
            <a:normAutofit lnSpcReduction="10000"/>
          </a:bodyPr>
          <a:lstStyle/>
          <a:p>
            <a:r>
              <a:rPr lang="cs-CZ" alt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Povrchové </a:t>
            </a:r>
            <a:r>
              <a:rPr lang="cs-CZ" alt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holorganické</a:t>
            </a:r>
            <a:r>
              <a:rPr lang="cs-CZ" alt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horizonty (O</a:t>
            </a:r>
            <a:r>
              <a:rPr lang="cs-CZ" altLang="cs-CZ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32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cs-CZ" altLang="cs-C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T)</a:t>
            </a:r>
            <a:endParaRPr lang="cs-CZ" altLang="cs-C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12-18 % C</a:t>
            </a:r>
            <a:r>
              <a:rPr lang="cs-CZ" altLang="cs-CZ" sz="2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-75 % OL při obsahu jílu 0 - 60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cs-CZ" altLang="cs-C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anhydrogenní</a:t>
            </a:r>
            <a:r>
              <a:rPr lang="cs-CZ" alt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horizonty </a:t>
            </a:r>
            <a:r>
              <a:rPr lang="cs-CZ" alt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nadložního humusu 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LP)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opadanka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nerozložený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opad, &lt; 10 % amorfních 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 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fermentační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cs-CZ" altLang="cs-C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drť</a:t>
            </a:r>
            <a:r>
              <a:rPr lang="cs-CZ" altLang="cs-C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částečný rozklad, 10-70 %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 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 </a:t>
            </a:r>
            <a:r>
              <a:rPr lang="cs-CZ" alt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humifikační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alt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měl</a:t>
            </a:r>
            <a:r>
              <a:rPr lang="cs-CZ" alt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altLang="cs-C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výrazný rozklad, &gt; 70 % </a:t>
            </a:r>
            <a:r>
              <a:rPr lang="cs-CZ" altLang="cs-C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endParaRPr lang="cs-CZ" alt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8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751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zrašeninělé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hydrogenní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horizonty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nadložního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humusu, </a:t>
            </a:r>
            <a:r>
              <a:rPr lang="cs-CZ" altLang="cs-CZ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hydromorfní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Oht</a:t>
            </a:r>
            <a:endParaRPr lang="cs-CZ" alt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- rašelinné</a:t>
            </a:r>
            <a:r>
              <a:rPr lang="cs-CZ" altLang="cs-C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 dlouhodobém převlhčení, z OL a sedimentů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horizont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saprický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(&lt;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nerozložených OL)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horizont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mesický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(1/3-2/3 nerozložených OL) 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Tf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horizont </a:t>
            </a:r>
            <a:r>
              <a:rPr lang="cs-CZ" altLang="cs-CZ" sz="24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fibrický</a:t>
            </a:r>
            <a:r>
              <a:rPr lang="cs-CZ" altLang="cs-CZ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(&gt; </a:t>
            </a:r>
            <a:r>
              <a:rPr lang="cs-CZ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2/3 </a:t>
            </a:r>
            <a:r>
              <a:rPr lang="cs-CZ" altLang="cs-C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nerozložených OL)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cs-CZ" altLang="cs-CZ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Diagnostické horizonty</a:t>
            </a:r>
            <a: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altLang="cs-CZ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275</TotalTime>
  <Words>1614</Words>
  <Application>Microsoft Office PowerPoint</Application>
  <PresentationFormat>Širokoúhlá obrazovka</PresentationFormat>
  <Paragraphs>391</Paragraphs>
  <Slides>49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8" baseType="lpstr">
      <vt:lpstr>Microsoft YaHei</vt:lpstr>
      <vt:lpstr>Arial</vt:lpstr>
      <vt:lpstr>Arial Rounded MT Bold</vt:lpstr>
      <vt:lpstr>Calibri</vt:lpstr>
      <vt:lpstr>Calibri Light</vt:lpstr>
      <vt:lpstr>Lucida Sans Unicode</vt:lpstr>
      <vt:lpstr>Times New Roman</vt:lpstr>
      <vt:lpstr>Wingdings</vt:lpstr>
      <vt:lpstr>Retrospektiva</vt:lpstr>
      <vt:lpstr>Taxonomický klasifikační systém půd ČR</vt:lpstr>
      <vt:lpstr>Základní přístupy ke klasifikaci: </vt:lpstr>
      <vt:lpstr>Vývoj  klasifikace  půd v ČR</vt:lpstr>
      <vt:lpstr>Prezentace aplikace PowerPoint</vt:lpstr>
      <vt:lpstr>Porovnání  světových klasifikačních systémů</vt:lpstr>
      <vt:lpstr>Klasifikace (taxonomie) půd 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  Diagnostické horizonty </vt:lpstr>
      <vt:lpstr>Zasolené půdy</vt:lpstr>
      <vt:lpstr>  Diagnostické horizonty </vt:lpstr>
      <vt:lpstr>Prezentace aplikace PowerPoint</vt:lpstr>
      <vt:lpstr>Prezentace aplikace PowerPoint</vt:lpstr>
      <vt:lpstr>Klasifikační systém definuje tyto kategorie: </vt:lpstr>
      <vt:lpstr>Referenční třídy půd → skupiny půd, které jsou seskupovány podle hlavních rysů jejich geneze. Užíváme pro ně koncovku – sol (Kambisoly, Černosoly, Leptosoly...) </vt:lpstr>
      <vt:lpstr>Půdní typy → hlavní jednotky klasifikačního systému, charakterizované určitými DH a nebo diagnostickými znaky. Jejich název je substantivum s tradiční koncovkou –  zem (např. glej, podzol, kambizem hnědozem, černozem), nikdy nekončí koncovkou – sol.  Symbol půdního typu je tvořen dvěma velkými písmeny (např. CE, KA).</vt:lpstr>
      <vt:lpstr>Půdní subtypy → výrazné modifikace půdního typu, které vyjadřují:  -  centrální pojetí půdního typu – modální -  přechody k jiným půdním typům, indikované výskytem DH či znaku -  modifikace typu určené karbonátností, nasyceností PSK, aciditou, alkalitou -  modifikace v zrnitostním složení, vrstevnatosti, či výrazným trofismem PS -  modifikace určené výraznými znaky antropického ovlivnění.</vt:lpstr>
      <vt:lpstr>Půdní variety → méně výrazné vyjádření subtypových znaků, hlavně hydromorfismu, zasolení či okyselení (slabě zasolená…)  Variety se označují buď příslovcem (slabě, hluboko…. nebo dalším adjektivem po adjektivu určujícím subtyp) </vt:lpstr>
      <vt:lpstr>Hlavní substrátové půdní formy → hlavní typ substrátu, zrnitost, vrstevnatost; PS ovlivňuje obsah živin a využití půd </vt:lpstr>
      <vt:lpstr>Prezentace aplikace PowerPoint</vt:lpstr>
      <vt:lpstr>Literatura</vt:lpstr>
    </vt:vector>
  </TitlesOfParts>
  <Company>AF MENDELU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Taxonomický klasifikační systém půd ČR</dc:title>
  <dc:creator>Lubica Pospíšilová</dc:creator>
  <cp:lastModifiedBy>Lubica Pospíšilová</cp:lastModifiedBy>
  <cp:revision>47</cp:revision>
  <dcterms:created xsi:type="dcterms:W3CDTF">2014-10-20T08:09:52Z</dcterms:created>
  <dcterms:modified xsi:type="dcterms:W3CDTF">2014-10-22T11:23:27Z</dcterms:modified>
</cp:coreProperties>
</file>