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53"/>
  </p:notesMasterIdLst>
  <p:handoutMasterIdLst>
    <p:handoutMasterId r:id="rId54"/>
  </p:handoutMasterIdLst>
  <p:sldIdLst>
    <p:sldId id="448" r:id="rId2"/>
    <p:sldId id="416" r:id="rId3"/>
    <p:sldId id="424" r:id="rId4"/>
    <p:sldId id="417" r:id="rId5"/>
    <p:sldId id="449" r:id="rId6"/>
    <p:sldId id="420" r:id="rId7"/>
    <p:sldId id="419" r:id="rId8"/>
    <p:sldId id="384" r:id="rId9"/>
    <p:sldId id="352" r:id="rId10"/>
    <p:sldId id="381" r:id="rId11"/>
    <p:sldId id="383" r:id="rId12"/>
    <p:sldId id="396" r:id="rId13"/>
    <p:sldId id="427" r:id="rId14"/>
    <p:sldId id="398" r:id="rId15"/>
    <p:sldId id="399" r:id="rId16"/>
    <p:sldId id="334" r:id="rId17"/>
    <p:sldId id="422" r:id="rId18"/>
    <p:sldId id="403" r:id="rId19"/>
    <p:sldId id="438" r:id="rId20"/>
    <p:sldId id="428" r:id="rId21"/>
    <p:sldId id="409" r:id="rId22"/>
    <p:sldId id="404" r:id="rId23"/>
    <p:sldId id="418" r:id="rId24"/>
    <p:sldId id="395" r:id="rId25"/>
    <p:sldId id="440" r:id="rId26"/>
    <p:sldId id="386" r:id="rId27"/>
    <p:sldId id="443" r:id="rId28"/>
    <p:sldId id="444" r:id="rId29"/>
    <p:sldId id="445" r:id="rId30"/>
    <p:sldId id="446" r:id="rId31"/>
    <p:sldId id="389" r:id="rId32"/>
    <p:sldId id="390" r:id="rId33"/>
    <p:sldId id="441" r:id="rId34"/>
    <p:sldId id="442" r:id="rId35"/>
    <p:sldId id="408" r:id="rId36"/>
    <p:sldId id="361" r:id="rId37"/>
    <p:sldId id="405" r:id="rId38"/>
    <p:sldId id="411" r:id="rId39"/>
    <p:sldId id="365" r:id="rId40"/>
    <p:sldId id="366" r:id="rId41"/>
    <p:sldId id="412" r:id="rId42"/>
    <p:sldId id="413" r:id="rId43"/>
    <p:sldId id="355" r:id="rId44"/>
    <p:sldId id="368" r:id="rId45"/>
    <p:sldId id="369" r:id="rId46"/>
    <p:sldId id="370" r:id="rId47"/>
    <p:sldId id="414" r:id="rId48"/>
    <p:sldId id="432" r:id="rId49"/>
    <p:sldId id="447" r:id="rId50"/>
    <p:sldId id="318" r:id="rId51"/>
    <p:sldId id="423" r:id="rId52"/>
  </p:sldIdLst>
  <p:sldSz cx="9144000" cy="6858000" type="screen4x3"/>
  <p:notesSz cx="6888163" cy="10020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800080"/>
    <a:srgbClr val="5B1DB5"/>
    <a:srgbClr val="66FFCC"/>
    <a:srgbClr val="000099"/>
    <a:srgbClr val="CC3300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1" autoAdjust="0"/>
    <p:restoredTop sz="95175" autoAdjust="0"/>
  </p:normalViewPr>
  <p:slideViewPr>
    <p:cSldViewPr>
      <p:cViewPr varScale="1">
        <p:scale>
          <a:sx n="118" d="100"/>
          <a:sy n="118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D3AEA49-2411-45F3-B219-A5620C2A3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69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43BAC-41C3-46E4-AC55-E842562792C9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63EA-96FC-48C2-AE0A-FD3455A24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45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8071D-ACC2-487E-9853-24C67B290DD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7E7E7-463C-4ED0-A84D-643D471670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9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FA242-EB5C-4E32-BEE0-607924D79D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02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A491E-074A-4A4D-A699-42BE441B04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0687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CD71-E5CE-4FA3-8D1E-92D07DA188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0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E66C1-E0CC-4DF3-B41B-C133FFD252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3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6278E-D120-45F9-8E0D-300467D3B4A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0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3EE8F-6635-44A5-A47C-B1E0DBC92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9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7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3F0B16-DBB0-42C3-848B-C0AFEEB0E5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62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2531-D0AF-4D68-A089-81FC4DBF08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17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9A491E-074A-4A4D-A699-42BE441B04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0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5/51/Diffusion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b/bd/Brownian_hierarchical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28600"/>
            <a:ext cx="92868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4400" b="1" u="sng" dirty="0"/>
              <a:t>PŮDNÍ CHEMIE:</a:t>
            </a:r>
            <a:endParaRPr lang="cs-CZ" altLang="cs-CZ" sz="2800" b="1" u="sng" dirty="0"/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3200" b="1" dirty="0"/>
              <a:t> </a:t>
            </a:r>
            <a:r>
              <a:rPr lang="cs-CZ" altLang="cs-CZ" b="1" i="1" dirty="0"/>
              <a:t>Chemické složení</a:t>
            </a:r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Půdní chemické reakce a procesy</a:t>
            </a:r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Chemie půdního roztoku</a:t>
            </a:r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Kinetika a mechanismy procesů a reakcí</a:t>
            </a:r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</a:t>
            </a:r>
            <a:r>
              <a:rPr lang="cs-CZ" altLang="cs-CZ" b="1" i="1" dirty="0" err="1"/>
              <a:t>Redox</a:t>
            </a:r>
            <a:r>
              <a:rPr lang="cs-CZ" altLang="cs-CZ" b="1" i="1" dirty="0"/>
              <a:t> potenciál</a:t>
            </a:r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Půdní acidita a </a:t>
            </a:r>
            <a:r>
              <a:rPr lang="cs-CZ" altLang="cs-CZ" b="1" i="1" dirty="0" err="1"/>
              <a:t>alkalinita</a:t>
            </a:r>
            <a:endParaRPr lang="cs-CZ" altLang="cs-CZ" b="1" i="1" dirty="0"/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Půdní koloidní systém</a:t>
            </a:r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Výměnná schopnost půd</a:t>
            </a:r>
          </a:p>
          <a:p>
            <a:pPr algn="l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b="1" i="1" dirty="0"/>
              <a:t> Půdní organická hmota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0194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50825" y="1052513"/>
            <a:ext cx="87137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cs-CZ" sz="4000" b="1"/>
              <a:t>PKK </a:t>
            </a:r>
            <a:r>
              <a:rPr lang="cs-CZ" sz="4000" b="1">
                <a:latin typeface="Arial Black" pitchFamily="34" charset="0"/>
              </a:rPr>
              <a:t>→</a:t>
            </a:r>
            <a:r>
              <a:rPr lang="cs-CZ" sz="4000" b="1"/>
              <a:t> </a:t>
            </a:r>
            <a:r>
              <a:rPr lang="cs-CZ" sz="4000"/>
              <a:t>minerální a organické koloidy (JM, HL, amfoterní hydratované sesquioxidy, lineární biokoloidy)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4400" b="1">
                <a:solidFill>
                  <a:srgbClr val="FF0000"/>
                </a:solidFill>
              </a:rPr>
              <a:t>PKK – chemicky nejaktivnější frakce půdy !!!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 dirty="0"/>
              <a:t>PŮDNÍ  KOLOIDNÍ  KOMPLEX</a:t>
            </a:r>
            <a:r>
              <a:rPr lang="en-GB" sz="1100" b="1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39551" y="0"/>
            <a:ext cx="813690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u="sng" dirty="0" smtClean="0"/>
              <a:t>KOLOIDY    OVLIVŇUJÍ</a:t>
            </a:r>
            <a:r>
              <a:rPr lang="cs-CZ" sz="4400" b="1" u="sng" dirty="0"/>
              <a:t>: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b="1" dirty="0"/>
              <a:t> </a:t>
            </a:r>
            <a:r>
              <a:rPr lang="cs-CZ" sz="4000" b="1" i="1" dirty="0"/>
              <a:t>Adsorpční procesy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000" b="1" i="1" dirty="0"/>
              <a:t> Flokulaci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000" b="1" i="1" dirty="0"/>
              <a:t> Disperzní procesy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000" b="1" i="1" dirty="0"/>
              <a:t> Transportní procesy </a:t>
            </a:r>
            <a:endParaRPr lang="cs-CZ" b="1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50825" y="1196975"/>
            <a:ext cx="84359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cs-CZ" sz="4000" b="1" dirty="0">
                <a:solidFill>
                  <a:srgbClr val="FF0000"/>
                </a:solidFill>
              </a:rPr>
              <a:t>MINERÁLNÍ KOLOIDY </a:t>
            </a:r>
            <a:r>
              <a:rPr lang="cs-CZ" sz="4000" dirty="0">
                <a:latin typeface="Arial Black" pitchFamily="34" charset="0"/>
              </a:rPr>
              <a:t>→</a:t>
            </a:r>
            <a:r>
              <a:rPr lang="cs-CZ" sz="4000" dirty="0"/>
              <a:t> </a:t>
            </a:r>
            <a:r>
              <a:rPr lang="cs-CZ" sz="4000" dirty="0" smtClean="0"/>
              <a:t>převládají </a:t>
            </a:r>
            <a:r>
              <a:rPr lang="cs-CZ" sz="4000" dirty="0"/>
              <a:t>v půdě </a:t>
            </a:r>
            <a:r>
              <a:rPr lang="cs-CZ" sz="4000" dirty="0" smtClean="0">
                <a:latin typeface="Arial Black" pitchFamily="34" charset="0"/>
              </a:rPr>
              <a:t>→ </a:t>
            </a:r>
            <a:r>
              <a:rPr lang="cs-CZ" sz="4000" dirty="0" err="1" smtClean="0"/>
              <a:t>AlSi</a:t>
            </a:r>
            <a:r>
              <a:rPr lang="cs-CZ" sz="4000" dirty="0"/>
              <a:t>, silikáty, polymerní H</a:t>
            </a:r>
            <a:r>
              <a:rPr lang="cs-CZ" sz="4000" baseline="-25000" dirty="0"/>
              <a:t>2</a:t>
            </a:r>
            <a:r>
              <a:rPr lang="cs-CZ" sz="4000" dirty="0"/>
              <a:t>SiO</a:t>
            </a:r>
            <a:r>
              <a:rPr lang="cs-CZ" sz="4000" baseline="-25000" dirty="0"/>
              <a:t>3</a:t>
            </a:r>
            <a:r>
              <a:rPr lang="cs-CZ" sz="4000" dirty="0"/>
              <a:t>, hydratované oxidy hliníku, železa a </a:t>
            </a:r>
            <a:r>
              <a:rPr lang="cs-CZ" sz="4000" dirty="0" smtClean="0"/>
              <a:t>manganu….</a:t>
            </a:r>
            <a:endParaRPr lang="cs-CZ" sz="4000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PŮDNÍ  KOLOIDNÍ  KOMPLEX</a:t>
            </a:r>
            <a:r>
              <a:rPr lang="en-GB" sz="1100" b="1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1341438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cs-CZ" sz="4000" b="1" dirty="0">
                <a:solidFill>
                  <a:srgbClr val="FF0000"/>
                </a:solidFill>
              </a:rPr>
              <a:t>ORGANICKÉ KOLOIDY 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cs-CZ" sz="4000" dirty="0" smtClean="0">
                <a:latin typeface="Arial Black" pitchFamily="34" charset="0"/>
              </a:rPr>
              <a:t>→</a:t>
            </a:r>
            <a:r>
              <a:rPr lang="cs-CZ" sz="4000" b="1" dirty="0" smtClean="0"/>
              <a:t> </a:t>
            </a:r>
            <a:r>
              <a:rPr lang="cs-CZ" sz="3200" dirty="0"/>
              <a:t>výsledek enzymatické činnosti MO </a:t>
            </a:r>
            <a:endParaRPr lang="cs-CZ" sz="3200" dirty="0" smtClean="0"/>
          </a:p>
          <a:p>
            <a:pPr algn="just" eaLnBrk="0" hangingPunct="0">
              <a:spcBef>
                <a:spcPct val="50000"/>
              </a:spcBef>
            </a:pPr>
            <a:r>
              <a:rPr lang="cs-CZ" sz="3200" dirty="0" smtClean="0"/>
              <a:t>(</a:t>
            </a:r>
            <a:r>
              <a:rPr lang="cs-CZ" sz="3200" dirty="0"/>
              <a:t>AK, proteiny, HL, HK, lineární </a:t>
            </a:r>
            <a:r>
              <a:rPr lang="cs-CZ" sz="3200" dirty="0" smtClean="0"/>
              <a:t>bio-koloidy</a:t>
            </a:r>
            <a:r>
              <a:rPr lang="cs-CZ" sz="3200" dirty="0"/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cs-CZ" sz="4000" dirty="0" smtClean="0">
                <a:latin typeface="Arial Black" pitchFamily="34" charset="0"/>
              </a:rPr>
              <a:t>→ </a:t>
            </a:r>
            <a:r>
              <a:rPr lang="cs-CZ" sz="3200" dirty="0" smtClean="0"/>
              <a:t>jejich asociací a polymerizací vznikají  organické agregáty s vlastnostmi  koloidů nebo </a:t>
            </a:r>
            <a:r>
              <a:rPr lang="cs-CZ" sz="3200" dirty="0" err="1" smtClean="0"/>
              <a:t>organo</a:t>
            </a:r>
            <a:r>
              <a:rPr lang="cs-CZ" sz="3200" dirty="0" smtClean="0"/>
              <a:t>-minerální  koloidní komplexy !!!</a:t>
            </a:r>
            <a:endParaRPr lang="cs-CZ" sz="3200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800" b="1"/>
              <a:t>PŮDNÍ  KOLOIDNÍ  KOMPLEX</a:t>
            </a:r>
            <a:r>
              <a:rPr lang="en-GB" sz="4800" b="1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395288" y="0"/>
            <a:ext cx="799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cs-CZ" sz="5400" b="1" u="sng"/>
              <a:t>DĚLENÍ KOLOIDŮ</a:t>
            </a:r>
          </a:p>
        </p:txBody>
      </p:sp>
      <p:sp>
        <p:nvSpPr>
          <p:cNvPr id="20483" name="Obdélník 1"/>
          <p:cNvSpPr>
            <a:spLocks noChangeArrowheads="1"/>
          </p:cNvSpPr>
          <p:nvPr/>
        </p:nvSpPr>
        <p:spPr bwMode="auto">
          <a:xfrm>
            <a:off x="-136525" y="1214438"/>
            <a:ext cx="4057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u="sng"/>
              <a:t>Podle rozměru: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14313" y="2357438"/>
            <a:ext cx="86868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400" b="1" i="1" dirty="0"/>
              <a:t>Suspenze (&gt; 1</a:t>
            </a:r>
            <a:r>
              <a:rPr lang="el-GR" sz="4400" b="1" i="1" dirty="0"/>
              <a:t>μ</a:t>
            </a:r>
            <a:r>
              <a:rPr lang="cs-CZ" sz="4400" b="1" i="1" dirty="0"/>
              <a:t>m)</a:t>
            </a:r>
          </a:p>
          <a:p>
            <a:pPr marL="742950" indent="-74295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400" b="1" i="1" dirty="0"/>
              <a:t>Koloidní disperze (1</a:t>
            </a:r>
            <a:r>
              <a:rPr lang="el-GR" sz="4400" b="1" i="1" dirty="0"/>
              <a:t>μ</a:t>
            </a:r>
            <a:r>
              <a:rPr lang="cs-CZ" sz="4400" b="1" i="1" dirty="0"/>
              <a:t>m – 1 </a:t>
            </a:r>
            <a:r>
              <a:rPr lang="cs-CZ" sz="4400" b="1" i="1" dirty="0" err="1"/>
              <a:t>nm</a:t>
            </a:r>
            <a:r>
              <a:rPr lang="cs-CZ" sz="4400" b="1" i="1" dirty="0"/>
              <a:t>)</a:t>
            </a:r>
          </a:p>
          <a:p>
            <a:pPr marL="742950" indent="-74295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400" b="1" i="1" dirty="0"/>
              <a:t>Molekulární (= analytická) disperze </a:t>
            </a:r>
            <a:r>
              <a:rPr lang="cs-CZ" sz="4400" b="1" i="1" dirty="0" smtClean="0"/>
              <a:t>(&lt; </a:t>
            </a:r>
            <a:r>
              <a:rPr lang="cs-CZ" sz="4400" b="1" i="1" dirty="0"/>
              <a:t>1 </a:t>
            </a:r>
            <a:r>
              <a:rPr lang="cs-CZ" sz="4400" b="1" i="1" dirty="0" err="1"/>
              <a:t>nm</a:t>
            </a:r>
            <a:r>
              <a:rPr lang="cs-CZ" sz="4400" b="1" i="1" dirty="0"/>
              <a:t>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1"/>
          <p:cNvSpPr>
            <a:spLocks noChangeArrowheads="1"/>
          </p:cNvSpPr>
          <p:nvPr/>
        </p:nvSpPr>
        <p:spPr bwMode="auto">
          <a:xfrm>
            <a:off x="1089025" y="0"/>
            <a:ext cx="6938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cs-CZ" sz="4800" b="1" u="sng"/>
              <a:t>DĚLENÍ KOLOIDŮ</a:t>
            </a:r>
          </a:p>
        </p:txBody>
      </p:sp>
      <p:sp>
        <p:nvSpPr>
          <p:cNvPr id="21507" name="Obdélník 1"/>
          <p:cNvSpPr>
            <a:spLocks noChangeArrowheads="1"/>
          </p:cNvSpPr>
          <p:nvPr/>
        </p:nvSpPr>
        <p:spPr bwMode="auto">
          <a:xfrm>
            <a:off x="285750" y="1196975"/>
            <a:ext cx="88582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cs-CZ" sz="4400" b="1" u="sng"/>
              <a:t>Podle povrchového náboje:</a:t>
            </a:r>
          </a:p>
          <a:p>
            <a:pPr algn="just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400" b="1"/>
              <a:t>Polární</a:t>
            </a:r>
          </a:p>
          <a:p>
            <a:pPr algn="just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400" b="1"/>
              <a:t>Nepolární</a:t>
            </a:r>
          </a:p>
          <a:p>
            <a:pPr algn="ctr" eaLnBrk="0" hangingPunct="0">
              <a:spcBef>
                <a:spcPct val="50000"/>
              </a:spcBef>
              <a:buClr>
                <a:schemeClr val="accent1"/>
              </a:buClr>
              <a:buSzPct val="155000"/>
            </a:pPr>
            <a:r>
              <a:rPr lang="cs-CZ" b="1">
                <a:solidFill>
                  <a:srgbClr val="FF0000"/>
                </a:solidFill>
              </a:rPr>
              <a:t>POVRCH KOLOIDŮ JE HETEROGENNÍ  A STŘÍDAJÍ SE MÍSTA POLÁRNÍHO A NEPOLÁRNÍHO  CHARAKTERU!!!</a:t>
            </a:r>
            <a:r>
              <a:rPr lang="cs-CZ" b="1" u="sng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9012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cs-CZ" sz="5400" b="1" u="sng" dirty="0"/>
              <a:t>DĚLENÍ KOLOIDŮ</a:t>
            </a:r>
          </a:p>
          <a:p>
            <a:pPr marL="514350" indent="-514350" algn="ctr"/>
            <a:endParaRPr lang="cs-CZ" sz="4000" b="1" u="sng" dirty="0"/>
          </a:p>
          <a:p>
            <a:pPr marL="514350" indent="-514350"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b="1" dirty="0"/>
              <a:t>Podle tvaru a velikosti: </a:t>
            </a:r>
            <a:r>
              <a:rPr lang="cs-CZ" b="1" dirty="0">
                <a:solidFill>
                  <a:srgbClr val="FF0000"/>
                </a:solidFill>
              </a:rPr>
              <a:t>IZOMETRICKÉ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[S</a:t>
            </a:r>
            <a:r>
              <a:rPr lang="cs-CZ" b="1" dirty="0">
                <a:solidFill>
                  <a:srgbClr val="FF0000"/>
                </a:solidFill>
              </a:rPr>
              <a:t>FÉ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RIC</a:t>
            </a:r>
            <a:r>
              <a:rPr lang="cs-CZ" b="1" dirty="0">
                <a:solidFill>
                  <a:srgbClr val="FF0000"/>
                </a:solidFill>
              </a:rPr>
              <a:t>KÉ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cs-CZ" b="1" dirty="0">
                <a:solidFill>
                  <a:srgbClr val="FF0000"/>
                </a:solidFill>
                <a:cs typeface="Times New Roman" pitchFamily="18" charset="0"/>
              </a:rPr>
              <a:t> A  </a:t>
            </a:r>
            <a:r>
              <a:rPr lang="cs-CZ" b="1" dirty="0">
                <a:solidFill>
                  <a:srgbClr val="FF0000"/>
                </a:solidFill>
              </a:rPr>
              <a:t>ANIZOMETRICKÉ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cs-CZ" b="1" dirty="0">
                <a:solidFill>
                  <a:srgbClr val="FF0000"/>
                </a:solidFill>
              </a:rPr>
              <a:t>VRSTEVNATÉ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</a:p>
          <a:p>
            <a:pPr marL="514350" indent="-514350"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endParaRPr lang="cs-CZ" b="1" dirty="0"/>
          </a:p>
          <a:p>
            <a:pPr marL="514350" indent="-514350"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b="1" dirty="0"/>
              <a:t>Podle reakce s vodou: </a:t>
            </a:r>
            <a:r>
              <a:rPr lang="cs-CZ" b="1" dirty="0">
                <a:solidFill>
                  <a:srgbClr val="FF0000"/>
                </a:solidFill>
              </a:rPr>
              <a:t>HYDROFILNÍ                A HYDROFOBNÍ</a:t>
            </a:r>
          </a:p>
          <a:p>
            <a:pPr marL="514350" indent="-514350"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endParaRPr lang="cs-CZ" b="1" dirty="0"/>
          </a:p>
          <a:p>
            <a:pPr marL="514350" indent="-514350"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b="1"/>
              <a:t>Podle disociace:</a:t>
            </a:r>
            <a:r>
              <a:rPr lang="cs-CZ" b="1">
                <a:solidFill>
                  <a:srgbClr val="FF0000"/>
                </a:solidFill>
              </a:rPr>
              <a:t> ACIDOIDY, BAZOIDY, </a:t>
            </a:r>
            <a:r>
              <a:rPr lang="cs-CZ" b="1" smtClean="0">
                <a:solidFill>
                  <a:srgbClr val="FF0000"/>
                </a:solidFill>
              </a:rPr>
              <a:t>AMFOLYTOIDY</a:t>
            </a:r>
            <a:endParaRPr lang="cs-CZ" b="1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836613"/>
            <a:ext cx="8686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  <a:buFontTx/>
              <a:buAutoNum type="arabicPeriod"/>
            </a:pPr>
            <a:r>
              <a:rPr lang="cs-CZ" sz="4000" b="1"/>
              <a:t>Sférické koloidy</a:t>
            </a:r>
          </a:p>
          <a:p>
            <a:pPr marL="742950" indent="-742950" eaLnBrk="0" hangingPunct="0">
              <a:spcBef>
                <a:spcPct val="50000"/>
              </a:spcBef>
              <a:buFontTx/>
              <a:buAutoNum type="arabicPeriod"/>
            </a:pPr>
            <a:r>
              <a:rPr lang="cs-CZ" sz="4000" b="1"/>
              <a:t>Vrstevnaté koloidy (šupiny, hroty)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 t="31375" r="33574" b="5876"/>
          <a:stretch>
            <a:fillRect/>
          </a:stretch>
        </p:blipFill>
        <p:spPr bwMode="auto">
          <a:xfrm>
            <a:off x="611560" y="2554630"/>
            <a:ext cx="2613810" cy="284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books?id=4rEwqPez3bkC&amp;pg=PA58&amp;img=1&amp;zoom=3&amp;hl=cs&amp;sig=ACfU3U2N2V63uKxUzeEInekM8mVjR7vjrg&amp;w=575"/>
          <p:cNvPicPr>
            <a:picLocks noChangeAspect="1" noChangeArrowheads="1"/>
          </p:cNvPicPr>
          <p:nvPr/>
        </p:nvPicPr>
        <p:blipFill>
          <a:blip r:embed="rId3" cstate="print"/>
          <a:srcRect l="7368" t="65294" r="6316" b="6566"/>
          <a:stretch>
            <a:fillRect/>
          </a:stretch>
        </p:blipFill>
        <p:spPr bwMode="auto">
          <a:xfrm>
            <a:off x="4932040" y="2488573"/>
            <a:ext cx="3236937" cy="291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délník 4"/>
          <p:cNvSpPr>
            <a:spLocks noChangeArrowheads="1"/>
          </p:cNvSpPr>
          <p:nvPr/>
        </p:nvSpPr>
        <p:spPr bwMode="auto">
          <a:xfrm>
            <a:off x="250825" y="0"/>
            <a:ext cx="9074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cs-CZ" sz="4400" b="1" u="sng"/>
              <a:t>DĚLENÍ  KOLOIDŮ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5204773"/>
            <a:ext cx="302433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 dirty="0"/>
              <a:t>Stavba koloidní </a:t>
            </a:r>
            <a:r>
              <a:rPr lang="cs-CZ" sz="1200" dirty="0" smtClean="0"/>
              <a:t>micely dle </a:t>
            </a:r>
            <a:r>
              <a:rPr lang="cs-CZ" sz="1200" dirty="0" err="1" smtClean="0"/>
              <a:t>Gorbunova</a:t>
            </a:r>
            <a:r>
              <a:rPr lang="cs-CZ" sz="1200" dirty="0" smtClean="0"/>
              <a:t> (1957), In: Jandák a kol. 2004</a:t>
            </a:r>
            <a:endParaRPr lang="cs-CZ" sz="1200" dirty="0"/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5769160" y="5435605"/>
            <a:ext cx="165618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1200" dirty="0" err="1"/>
              <a:t>Harpstead</a:t>
            </a:r>
            <a:r>
              <a:rPr lang="cs-CZ" sz="1200" dirty="0"/>
              <a:t> et al.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4000" b="1" dirty="0">
                <a:solidFill>
                  <a:srgbClr val="FF0000"/>
                </a:solidFill>
              </a:rPr>
              <a:t>ELEKTRONEGATIVNÍ  (=ACIDOIDY) </a:t>
            </a:r>
          </a:p>
          <a:p>
            <a:pPr algn="just"/>
            <a:endParaRPr lang="cs-CZ" sz="4000" b="1" dirty="0">
              <a:solidFill>
                <a:srgbClr val="FF0000"/>
              </a:solidFill>
            </a:endParaRPr>
          </a:p>
          <a:p>
            <a:pPr algn="just"/>
            <a:r>
              <a:rPr lang="cs-CZ" sz="4000" dirty="0"/>
              <a:t>=&gt;</a:t>
            </a:r>
            <a:r>
              <a:rPr lang="cs-CZ" sz="4000" b="1" dirty="0"/>
              <a:t> záporně</a:t>
            </a:r>
            <a:r>
              <a:rPr lang="cs-CZ" sz="4000" dirty="0"/>
              <a:t> nabité ionty,   disociací uvolní H+ ionty, adsorbují kationty, převládají               v půdách (JM, HL, H</a:t>
            </a:r>
            <a:r>
              <a:rPr lang="cs-CZ" sz="4000" baseline="-25000" dirty="0"/>
              <a:t>2</a:t>
            </a:r>
            <a:r>
              <a:rPr lang="cs-CZ" sz="4000" dirty="0"/>
              <a:t>SiO</a:t>
            </a:r>
            <a:r>
              <a:rPr lang="cs-CZ" sz="4000" baseline="-25000" dirty="0"/>
              <a:t>3</a:t>
            </a:r>
            <a:r>
              <a:rPr lang="cs-CZ" sz="4000" dirty="0"/>
              <a:t>)</a:t>
            </a:r>
          </a:p>
          <a:p>
            <a:pPr algn="just"/>
            <a:endParaRPr lang="cs-CZ" sz="4000" dirty="0"/>
          </a:p>
        </p:txBody>
      </p:sp>
      <p:sp>
        <p:nvSpPr>
          <p:cNvPr id="24579" name="Obdélník 4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cs-CZ" sz="4400" b="1" u="sng"/>
              <a:t>DĚLENÍ  KOLOIDŮ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79388" y="981075"/>
            <a:ext cx="86407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4000" b="1">
                <a:solidFill>
                  <a:srgbClr val="FF0000"/>
                </a:solidFill>
              </a:rPr>
              <a:t>ELEKTROPOZITIVNÍ (=BAZOIDY) </a:t>
            </a:r>
          </a:p>
          <a:p>
            <a:pPr algn="just"/>
            <a:endParaRPr lang="cs-CZ" sz="4000" b="1">
              <a:solidFill>
                <a:srgbClr val="FF0000"/>
              </a:solidFill>
            </a:endParaRPr>
          </a:p>
          <a:p>
            <a:r>
              <a:rPr lang="cs-CZ" sz="4000"/>
              <a:t>=&gt;</a:t>
            </a:r>
            <a:r>
              <a:rPr lang="cs-CZ" sz="4000" b="1"/>
              <a:t> kladně </a:t>
            </a:r>
            <a:r>
              <a:rPr lang="cs-CZ" sz="4000"/>
              <a:t>nabité ionty,  disociací uvolní OH</a:t>
            </a:r>
            <a:r>
              <a:rPr lang="cs-CZ" sz="4000" baseline="30000"/>
              <a:t>-</a:t>
            </a:r>
            <a:r>
              <a:rPr lang="cs-CZ" sz="4000"/>
              <a:t>, adsorbují anionty (seskvioxidy,R</a:t>
            </a:r>
            <a:r>
              <a:rPr lang="cs-CZ" sz="4000" baseline="-25000"/>
              <a:t>2</a:t>
            </a:r>
            <a:r>
              <a:rPr lang="cs-CZ" sz="4000"/>
              <a:t>O</a:t>
            </a:r>
            <a:r>
              <a:rPr lang="cs-CZ" sz="4000" baseline="-25000"/>
              <a:t>3</a:t>
            </a:r>
            <a:r>
              <a:rPr lang="cs-CZ" sz="4000"/>
              <a:t>)</a:t>
            </a:r>
          </a:p>
        </p:txBody>
      </p:sp>
      <p:sp>
        <p:nvSpPr>
          <p:cNvPr id="25603" name="Obdélník 4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cs-CZ" sz="4400" b="1" u="sng"/>
              <a:t>DĚLENÍ  KOLOIDŮ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8" y="1052513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KOLOIDY</a:t>
            </a:r>
            <a:r>
              <a:rPr lang="cs-CZ" sz="3200" dirty="0">
                <a:latin typeface="Arial Black"/>
                <a:cs typeface="+mn-cs"/>
              </a:rPr>
              <a:t>  →</a:t>
            </a:r>
            <a:r>
              <a:rPr lang="cs-CZ" sz="3200" b="1" dirty="0">
                <a:latin typeface="Times New Roman" charset="0"/>
                <a:cs typeface="+mn-cs"/>
              </a:rPr>
              <a:t> </a:t>
            </a:r>
            <a:r>
              <a:rPr lang="cs-CZ" sz="3200" dirty="0" smtClean="0">
                <a:latin typeface="Times New Roman" charset="0"/>
                <a:cs typeface="+mn-cs"/>
              </a:rPr>
              <a:t>částice od 1nm do 1µm </a:t>
            </a:r>
            <a:endParaRPr lang="cs-CZ" sz="3200" dirty="0">
              <a:latin typeface="Times New Roman" charset="0"/>
              <a:cs typeface="+mn-cs"/>
            </a:endParaRPr>
          </a:p>
          <a:p>
            <a:pPr algn="just"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KOLOIDY</a:t>
            </a:r>
            <a:r>
              <a:rPr lang="cs-CZ" sz="3200" b="1" dirty="0">
                <a:latin typeface="Times New Roman" charset="0"/>
                <a:cs typeface="+mn-cs"/>
              </a:rPr>
              <a:t> </a:t>
            </a:r>
            <a:r>
              <a:rPr lang="cs-CZ" sz="3200" dirty="0">
                <a:latin typeface="Arial Black"/>
                <a:cs typeface="+mn-cs"/>
              </a:rPr>
              <a:t>→ </a:t>
            </a:r>
            <a:r>
              <a:rPr lang="cs-CZ" sz="3200" dirty="0">
                <a:latin typeface="Times New Roman" charset="0"/>
                <a:cs typeface="+mn-cs"/>
              </a:rPr>
              <a:t>specifické vlastnosti, které udělují                 i danému systému</a:t>
            </a:r>
          </a:p>
          <a:p>
            <a:pPr algn="just"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KOLOIDY</a:t>
            </a:r>
            <a:r>
              <a:rPr lang="cs-CZ" sz="3200" b="1" dirty="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cs-CZ" sz="3200" dirty="0">
                <a:latin typeface="Arial Black"/>
                <a:cs typeface="+mn-cs"/>
              </a:rPr>
              <a:t>→ </a:t>
            </a:r>
            <a:r>
              <a:rPr lang="cs-CZ" sz="3200" dirty="0">
                <a:latin typeface="Times New Roman" charset="0"/>
                <a:cs typeface="+mn-cs"/>
              </a:rPr>
              <a:t>viditelné v</a:t>
            </a:r>
            <a:r>
              <a:rPr lang="cs-CZ" sz="3200" b="1" dirty="0">
                <a:latin typeface="Times New Roman" charset="0"/>
                <a:cs typeface="+mn-cs"/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ultramikroskopu</a:t>
            </a:r>
            <a:r>
              <a:rPr lang="cs-CZ" sz="3200" b="1" dirty="0">
                <a:latin typeface="Times New Roman" charset="0"/>
                <a:cs typeface="+mn-cs"/>
              </a:rPr>
              <a:t> </a:t>
            </a:r>
            <a:r>
              <a:rPr lang="cs-CZ" sz="3200" dirty="0">
                <a:latin typeface="Times New Roman" charset="0"/>
                <a:cs typeface="+mn-cs"/>
              </a:rPr>
              <a:t>nebo</a:t>
            </a:r>
            <a:r>
              <a:rPr lang="cs-CZ" sz="3200" b="1" dirty="0">
                <a:latin typeface="Times New Roman" charset="0"/>
                <a:cs typeface="+mn-cs"/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elektronovém</a:t>
            </a:r>
            <a:r>
              <a:rPr lang="cs-CZ" sz="3200" b="1" dirty="0">
                <a:latin typeface="Times New Roman" charset="0"/>
                <a:cs typeface="+mn-cs"/>
              </a:rPr>
              <a:t> </a:t>
            </a:r>
            <a:r>
              <a:rPr lang="cs-CZ" sz="3200" dirty="0">
                <a:latin typeface="Times New Roman" charset="0"/>
                <a:cs typeface="+mn-cs"/>
              </a:rPr>
              <a:t>mikroskopu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KOLOIDNÍ SYSTÉMY</a:t>
            </a:r>
            <a:endParaRPr lang="en-GB" sz="11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1028" name="Picture 4" descr="http://upload.wikimedia.org/wikipedia/commons/thumb/e/e5/Okuchichibu-Forest_01.jpg/1280px-Okuchichibu-Fores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07058"/>
            <a:ext cx="3227574" cy="25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7033" y="6459786"/>
            <a:ext cx="3361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http://cs.wikipedia.org/wiki/Koloid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délník 1"/>
          <p:cNvSpPr>
            <a:spLocks noChangeArrowheads="1"/>
          </p:cNvSpPr>
          <p:nvPr/>
        </p:nvSpPr>
        <p:spPr bwMode="auto">
          <a:xfrm>
            <a:off x="179388" y="1125538"/>
            <a:ext cx="89646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>
                <a:solidFill>
                  <a:srgbClr val="FF0000"/>
                </a:solidFill>
              </a:rPr>
              <a:t>AMFOTERNÍ (=AMFOLYTOIDY)</a:t>
            </a:r>
            <a:r>
              <a:rPr lang="cs-CZ">
                <a:solidFill>
                  <a:srgbClr val="FF0000"/>
                </a:solidFill>
              </a:rPr>
              <a:t> </a:t>
            </a:r>
          </a:p>
          <a:p>
            <a:pPr algn="just"/>
            <a:endParaRPr lang="cs-CZ">
              <a:solidFill>
                <a:srgbClr val="FF0000"/>
              </a:solidFill>
            </a:endParaRPr>
          </a:p>
          <a:p>
            <a:pPr algn="just">
              <a:buFont typeface="Symbol" pitchFamily="18" charset="2"/>
              <a:buChar char="Þ"/>
            </a:pPr>
            <a:r>
              <a:rPr lang="cs-CZ"/>
              <a:t> mění náboj podle pH prostředí:</a:t>
            </a:r>
          </a:p>
          <a:p>
            <a:pPr algn="just">
              <a:buFont typeface="Symbol" pitchFamily="18" charset="2"/>
              <a:buChar char="Þ"/>
            </a:pPr>
            <a:r>
              <a:rPr lang="cs-CZ"/>
              <a:t> pH &lt; 7 (bazoidy) </a:t>
            </a:r>
          </a:p>
          <a:p>
            <a:pPr algn="just">
              <a:buFont typeface="Symbol" pitchFamily="18" charset="2"/>
              <a:buChar char="Þ"/>
            </a:pPr>
            <a:r>
              <a:rPr lang="cs-CZ"/>
              <a:t> pH &gt; 7 (acidoidy)</a:t>
            </a:r>
          </a:p>
          <a:p>
            <a:pPr algn="just">
              <a:buFont typeface="Symbol" pitchFamily="18" charset="2"/>
              <a:buChar char="Þ"/>
            </a:pPr>
            <a:r>
              <a:rPr lang="cs-CZ"/>
              <a:t> hydroxylované seskvioxidy, oxyhydroxidy</a:t>
            </a:r>
          </a:p>
        </p:txBody>
      </p:sp>
      <p:sp>
        <p:nvSpPr>
          <p:cNvPr id="26627" name="Obdélník 4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cs-CZ" sz="4400" b="1" u="sng"/>
              <a:t>DĚLENÍ  KOLOIDŮ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délník 1"/>
          <p:cNvSpPr>
            <a:spLocks noChangeArrowheads="1"/>
          </p:cNvSpPr>
          <p:nvPr/>
        </p:nvSpPr>
        <p:spPr bwMode="auto">
          <a:xfrm>
            <a:off x="395288" y="1125538"/>
            <a:ext cx="85725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Soubor půdních koloidů, které se podílejí na výměnných reakcích nazýváme PKK!!! </a:t>
            </a:r>
          </a:p>
          <a:p>
            <a:pPr algn="just" eaLnBrk="0" hangingPunct="0">
              <a:spcBef>
                <a:spcPct val="50000"/>
              </a:spcBef>
            </a:pPr>
            <a:r>
              <a:rPr lang="cs-CZ" u="sng"/>
              <a:t>Z funkčního hlediska má dvě části:</a:t>
            </a:r>
          </a:p>
          <a:p>
            <a:pPr algn="just" eaLnBrk="0" hangingPunct="0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Char char="v"/>
            </a:pPr>
            <a:r>
              <a:rPr lang="cs-CZ" sz="3200" b="1" i="1"/>
              <a:t>Aktivní, tj. vlastní komplex, jeho aniontová část (u většiny našich půd), která působí na volné ionty v půdním roztoku vyvolává sorpční procesy</a:t>
            </a:r>
          </a:p>
          <a:p>
            <a:pPr algn="just" eaLnBrk="0" hangingPunct="0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Char char="v"/>
            </a:pPr>
            <a:r>
              <a:rPr lang="cs-CZ" sz="3200" b="1" i="1"/>
              <a:t>Pasivní část  - kationty vázané aktivní částí PKK 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PŮDNÍ  KOLOIDNÍ  KOMPLEX</a:t>
            </a:r>
            <a:r>
              <a:rPr lang="en-GB" sz="1100" b="1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1"/>
          <p:cNvSpPr>
            <a:spLocks noChangeArrowheads="1"/>
          </p:cNvSpPr>
          <p:nvPr/>
        </p:nvSpPr>
        <p:spPr bwMode="auto">
          <a:xfrm>
            <a:off x="0" y="1341438"/>
            <a:ext cx="91821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b="1" i="1" dirty="0">
                <a:latin typeface="Times New Roman" charset="0"/>
                <a:cs typeface="+mn-cs"/>
              </a:rPr>
              <a:t>OMK = </a:t>
            </a:r>
            <a:r>
              <a:rPr lang="cs-CZ" b="1" i="1" dirty="0" err="1">
                <a:latin typeface="Times New Roman" charset="0"/>
                <a:cs typeface="+mn-cs"/>
              </a:rPr>
              <a:t>organo</a:t>
            </a:r>
            <a:r>
              <a:rPr lang="cs-CZ" b="1" i="1" dirty="0">
                <a:latin typeface="Times New Roman" charset="0"/>
                <a:cs typeface="+mn-cs"/>
              </a:rPr>
              <a:t>-minerální komplex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b="1" i="1" dirty="0">
                <a:latin typeface="Times New Roman" charset="0"/>
                <a:cs typeface="+mn-cs"/>
              </a:rPr>
              <a:t>JM a HL = hlavní koloidní částice půdy,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defRPr/>
            </a:pPr>
            <a:r>
              <a:rPr lang="cs-CZ" b="1" i="1" dirty="0">
                <a:latin typeface="Times New Roman" charset="0"/>
                <a:cs typeface="+mn-cs"/>
              </a:rPr>
              <a:t>     negativní náboj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(</a:t>
            </a:r>
            <a:r>
              <a:rPr lang="cs-CZ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acidoidy</a:t>
            </a:r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), </a:t>
            </a:r>
            <a:r>
              <a:rPr lang="cs-CZ" b="1" i="1" dirty="0">
                <a:latin typeface="Times New Roman" charset="0"/>
                <a:cs typeface="+mn-cs"/>
              </a:rPr>
              <a:t> disociují H</a:t>
            </a:r>
            <a:r>
              <a:rPr lang="cs-CZ" b="1" i="1" baseline="30000" dirty="0">
                <a:latin typeface="Times New Roman" charset="0"/>
                <a:cs typeface="+mn-cs"/>
              </a:rPr>
              <a:t>+</a:t>
            </a:r>
            <a:r>
              <a:rPr lang="cs-CZ" b="1" i="1" dirty="0">
                <a:latin typeface="Times New Roman" charset="0"/>
                <a:cs typeface="+mn-cs"/>
              </a:rPr>
              <a:t>,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defRPr/>
            </a:pPr>
            <a:r>
              <a:rPr lang="cs-CZ" b="1" i="1" dirty="0">
                <a:latin typeface="Times New Roman" charset="0"/>
                <a:cs typeface="+mn-cs"/>
              </a:rPr>
              <a:t>     vyměňují kationty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b="1" i="1" dirty="0">
                <a:latin typeface="Times New Roman" charset="0"/>
                <a:cs typeface="+mn-cs"/>
              </a:rPr>
              <a:t> </a:t>
            </a:r>
            <a:r>
              <a:rPr lang="cs-CZ" b="1" i="1" dirty="0" err="1" smtClean="0">
                <a:latin typeface="Times New Roman" charset="0"/>
                <a:cs typeface="+mn-cs"/>
              </a:rPr>
              <a:t>Acidoid</a:t>
            </a:r>
            <a:r>
              <a:rPr lang="cs-CZ" b="1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b="1" i="1" dirty="0" smtClean="0">
                <a:latin typeface="Times New Roman" charset="0"/>
                <a:cs typeface="+mn-cs"/>
              </a:rPr>
              <a:t> </a:t>
            </a:r>
            <a:r>
              <a:rPr lang="cs-CZ" b="1" i="1" dirty="0">
                <a:latin typeface="Times New Roman" charset="0"/>
                <a:cs typeface="+mn-cs"/>
              </a:rPr>
              <a:t>PKK </a:t>
            </a:r>
            <a:r>
              <a:rPr lang="cs-CZ" b="1" i="1" dirty="0" smtClean="0">
                <a:latin typeface="Times New Roman" charset="0"/>
                <a:cs typeface="+mn-cs"/>
              </a:rPr>
              <a:t>našich půd</a:t>
            </a:r>
            <a:endParaRPr lang="cs-CZ" b="1" i="1" dirty="0">
              <a:latin typeface="Times New Roman" charset="0"/>
              <a:cs typeface="+mn-cs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PŮDNÍ  KOLOIDNÍ  KOMPLEX</a:t>
            </a:r>
            <a:r>
              <a:rPr lang="en-GB" sz="1100" b="1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s.muni.cz/do/rect/el/estud/prif/js11/fyz_chem/web/obr/2/mic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594" y="1196752"/>
            <a:ext cx="4299936" cy="438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0"/>
            <a:ext cx="7324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u="sng"/>
              <a:t>Stavba koloidní micely:</a:t>
            </a:r>
          </a:p>
        </p:txBody>
      </p:sp>
      <p:sp>
        <p:nvSpPr>
          <p:cNvPr id="30724" name="Obdélník 3"/>
          <p:cNvSpPr>
            <a:spLocks noChangeArrowheads="1"/>
          </p:cNvSpPr>
          <p:nvPr/>
        </p:nvSpPr>
        <p:spPr bwMode="auto">
          <a:xfrm>
            <a:off x="2629925" y="6319291"/>
            <a:ext cx="3035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i="1" dirty="0" smtClean="0"/>
              <a:t>www.is.muni.cz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68313" y="1268413"/>
            <a:ext cx="82804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sz="2800" b="1" dirty="0">
                <a:latin typeface="Times New Roman" charset="0"/>
                <a:cs typeface="+mn-cs"/>
              </a:rPr>
              <a:t> </a:t>
            </a:r>
            <a:r>
              <a:rPr lang="cs-CZ" b="1" i="1" dirty="0">
                <a:latin typeface="Times New Roman" charset="0"/>
                <a:cs typeface="+mn-cs"/>
              </a:rPr>
              <a:t>Vnitřní vrstva iontů :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defRPr/>
            </a:pPr>
            <a:r>
              <a:rPr lang="cs-CZ" sz="2800" b="1" i="1" dirty="0">
                <a:latin typeface="Times New Roman" charset="0"/>
                <a:cs typeface="+mn-cs"/>
              </a:rPr>
              <a:t> </a:t>
            </a: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jádro</a:t>
            </a:r>
            <a:r>
              <a:rPr lang="cs-CZ" sz="2800" b="1" i="1" dirty="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cs-CZ" sz="2800" b="1" i="1" dirty="0">
                <a:latin typeface="Times New Roman" charset="0"/>
                <a:cs typeface="+mn-cs"/>
              </a:rPr>
              <a:t> (</a:t>
            </a:r>
            <a:r>
              <a:rPr lang="cs-CZ" sz="2800" b="1" i="1" dirty="0" err="1">
                <a:latin typeface="Times New Roman" charset="0"/>
                <a:cs typeface="+mn-cs"/>
              </a:rPr>
              <a:t>ultramikron</a:t>
            </a:r>
            <a:r>
              <a:rPr lang="cs-CZ" sz="2800" b="1" i="1" dirty="0">
                <a:latin typeface="Times New Roman" charset="0"/>
                <a:cs typeface="+mn-cs"/>
              </a:rPr>
              <a:t>) + </a:t>
            </a: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nabíjecí</a:t>
            </a:r>
            <a:r>
              <a:rPr lang="cs-CZ" sz="2800" b="1" i="1" dirty="0">
                <a:latin typeface="Times New Roman" charset="0"/>
                <a:cs typeface="+mn-cs"/>
              </a:rPr>
              <a:t> (adsorpční , </a:t>
            </a:r>
            <a:r>
              <a:rPr lang="cs-CZ" sz="2800" b="1" i="1" dirty="0" err="1">
                <a:latin typeface="Times New Roman" charset="0"/>
                <a:cs typeface="+mn-cs"/>
              </a:rPr>
              <a:t>Sternova</a:t>
            </a:r>
            <a:r>
              <a:rPr lang="cs-CZ" sz="2800" b="1" i="1" dirty="0">
                <a:latin typeface="Times New Roman" charset="0"/>
                <a:cs typeface="+mn-cs"/>
              </a:rPr>
              <a:t>) vrstva</a:t>
            </a:r>
            <a:r>
              <a:rPr lang="cs-CZ" sz="3200" b="1" i="1" dirty="0">
                <a:latin typeface="Times New Roman" charset="0"/>
                <a:cs typeface="+mn-cs"/>
              </a:rPr>
              <a:t> = </a:t>
            </a:r>
            <a:r>
              <a:rPr lang="cs-C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granule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sz="3200" b="1" i="1" dirty="0">
                <a:latin typeface="Times New Roman" charset="0"/>
                <a:cs typeface="+mn-cs"/>
              </a:rPr>
              <a:t> Vnější vrstva iontů = nepohyblivá vrstva kompenzujících iontů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sz="3200" b="1" i="1" dirty="0">
                <a:latin typeface="Times New Roman" charset="0"/>
                <a:cs typeface="+mn-cs"/>
              </a:rPr>
              <a:t> Difuzní vrstva kompenzujících iontů =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None/>
              <a:defRPr/>
            </a:pPr>
            <a:r>
              <a:rPr lang="cs-CZ" sz="3200" b="1" i="1" dirty="0">
                <a:latin typeface="Times New Roman" charset="0"/>
                <a:cs typeface="+mn-cs"/>
              </a:rPr>
              <a:t>pohyblivá </a:t>
            </a:r>
            <a:r>
              <a:rPr lang="cs-CZ" sz="3200" b="1" i="1" dirty="0" err="1">
                <a:latin typeface="Times New Roman" charset="0"/>
                <a:cs typeface="+mn-cs"/>
              </a:rPr>
              <a:t>Gouyova</a:t>
            </a:r>
            <a:r>
              <a:rPr lang="cs-CZ" sz="3200" b="1" i="1" dirty="0">
                <a:latin typeface="Times New Roman" charset="0"/>
                <a:cs typeface="+mn-cs"/>
              </a:rPr>
              <a:t> vrstva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288" y="0"/>
            <a:ext cx="8748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u="sng"/>
              <a:t>STAVBA KOLOIDNÍ MICELY: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31375" r="33574" b="5876"/>
          <a:stretch>
            <a:fillRect/>
          </a:stretch>
        </p:blipFill>
        <p:spPr bwMode="auto">
          <a:xfrm>
            <a:off x="2353000" y="1628800"/>
            <a:ext cx="4295124" cy="401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8200" y="0"/>
            <a:ext cx="7324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/>
              <a:t>Stavba koloidní </a:t>
            </a:r>
            <a:r>
              <a:rPr lang="cs-CZ" sz="4400" b="1" dirty="0" smtClean="0"/>
              <a:t>micely dle </a:t>
            </a:r>
            <a:r>
              <a:rPr lang="cs-CZ" sz="4400" b="1" dirty="0" err="1" smtClean="0"/>
              <a:t>Gorbunova</a:t>
            </a:r>
            <a:r>
              <a:rPr lang="cs-CZ" sz="4400" b="1" dirty="0" smtClean="0"/>
              <a:t> (1957)</a:t>
            </a:r>
            <a:endParaRPr lang="cs-CZ" sz="44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élník 1"/>
          <p:cNvSpPr>
            <a:spLocks noChangeArrowheads="1"/>
          </p:cNvSpPr>
          <p:nvPr/>
        </p:nvSpPr>
        <p:spPr bwMode="auto">
          <a:xfrm>
            <a:off x="250824" y="1557338"/>
            <a:ext cx="88931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dirty="0"/>
              <a:t>Koloidní micela (makromolekula) je </a:t>
            </a:r>
            <a:r>
              <a:rPr lang="cs-CZ" sz="4000" b="1" dirty="0" smtClean="0"/>
              <a:t>elektro-neutrální</a:t>
            </a:r>
            <a:endParaRPr lang="cs-CZ" sz="4000" b="1" dirty="0"/>
          </a:p>
          <a:p>
            <a:pPr marL="571500" indent="-5715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dirty="0"/>
              <a:t>Nerovnovážný stav </a:t>
            </a:r>
            <a:r>
              <a:rPr lang="cs-CZ" sz="4000" b="1" dirty="0" smtClean="0"/>
              <a:t>netrvá  dlouho</a:t>
            </a:r>
            <a:r>
              <a:rPr lang="cs-CZ" sz="4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4000" b="1" dirty="0" smtClean="0"/>
              <a:t> kompenzace ionty </a:t>
            </a:r>
            <a:r>
              <a:rPr lang="cs-CZ" sz="4000" b="1" dirty="0"/>
              <a:t>z </a:t>
            </a:r>
            <a:r>
              <a:rPr lang="cs-CZ" sz="4000" b="1" dirty="0" smtClean="0"/>
              <a:t>roztoku</a:t>
            </a:r>
            <a:r>
              <a:rPr lang="cs-CZ" sz="4800" b="1" i="1" u="sng" dirty="0" smtClean="0"/>
              <a:t> </a:t>
            </a:r>
            <a:endParaRPr lang="cs-CZ" sz="4800" b="1" i="1" u="sng" dirty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PŮDNÍ KOLOIDNÍ KOMPLEX</a:t>
            </a:r>
            <a:r>
              <a:rPr lang="en-GB" sz="1100" b="1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4297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4400" b="1" dirty="0">
                <a:latin typeface="Times New Roman" charset="0"/>
                <a:cs typeface="+mn-cs"/>
              </a:rPr>
              <a:t>ELEKTRICKÁ   DVOJVRSTVA: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Char char="v"/>
              <a:defRPr/>
            </a:pPr>
            <a:r>
              <a:rPr lang="cs-CZ" b="1" i="1" dirty="0">
                <a:latin typeface="Times New Roman" charset="0"/>
                <a:cs typeface="+mn-cs"/>
              </a:rPr>
              <a:t> </a:t>
            </a:r>
            <a:r>
              <a:rPr lang="cs-CZ" b="1" dirty="0">
                <a:latin typeface="Times New Roman" charset="0"/>
                <a:cs typeface="+mn-cs"/>
              </a:rPr>
              <a:t>Elektrická </a:t>
            </a:r>
            <a:r>
              <a:rPr lang="cs-CZ" b="1" dirty="0" err="1">
                <a:latin typeface="Times New Roman" charset="0"/>
                <a:cs typeface="+mn-cs"/>
              </a:rPr>
              <a:t>dvojvrstva</a:t>
            </a:r>
            <a:r>
              <a:rPr lang="cs-CZ" b="1" dirty="0">
                <a:latin typeface="Times New Roman" charset="0"/>
                <a:cs typeface="+mn-cs"/>
              </a:rPr>
              <a:t> </a:t>
            </a:r>
            <a:r>
              <a:rPr lang="cs-CZ" b="1" dirty="0">
                <a:latin typeface="Arial Black"/>
                <a:cs typeface="+mn-cs"/>
              </a:rPr>
              <a:t>→ </a:t>
            </a:r>
            <a:r>
              <a:rPr lang="cs-CZ" sz="2800" b="1" dirty="0">
                <a:latin typeface="+mn-lt"/>
                <a:cs typeface="+mn-cs"/>
              </a:rPr>
              <a:t>dv</a:t>
            </a:r>
            <a:r>
              <a:rPr lang="cs-CZ" sz="2800" b="1" dirty="0">
                <a:latin typeface="Times New Roman" charset="0"/>
                <a:cs typeface="+mn-cs"/>
              </a:rPr>
              <a:t>ě vrstvy opačně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0000"/>
              <a:defRPr/>
            </a:pPr>
            <a:r>
              <a:rPr lang="cs-CZ" sz="2800" b="1" dirty="0">
                <a:latin typeface="Times New Roman" charset="0"/>
                <a:cs typeface="+mn-cs"/>
              </a:rPr>
              <a:t>     nabitých iontů v micele (nabíjecí a kompenzační vrstva)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sz="2800" b="1" dirty="0">
                <a:latin typeface="Times New Roman" charset="0"/>
                <a:cs typeface="+mn-cs"/>
              </a:rPr>
              <a:t> </a:t>
            </a:r>
            <a:r>
              <a:rPr lang="cs-CZ" sz="3200" b="1" dirty="0">
                <a:latin typeface="Times New Roman" charset="0"/>
                <a:cs typeface="+mn-cs"/>
              </a:rPr>
              <a:t>Potenciál elektrické </a:t>
            </a:r>
            <a:r>
              <a:rPr lang="cs-CZ" sz="3200" b="1" dirty="0" err="1">
                <a:latin typeface="Times New Roman" charset="0"/>
                <a:cs typeface="+mn-cs"/>
              </a:rPr>
              <a:t>dvojvrstvy</a:t>
            </a:r>
            <a:r>
              <a:rPr lang="cs-CZ" sz="3200" b="1" dirty="0">
                <a:latin typeface="Times New Roman" charset="0"/>
                <a:cs typeface="+mn-cs"/>
              </a:rPr>
              <a:t>:</a:t>
            </a:r>
            <a:r>
              <a:rPr lang="cs-CZ" sz="2800" b="1" dirty="0">
                <a:latin typeface="Times New Roman" charset="0"/>
                <a:cs typeface="+mn-cs"/>
              </a:rPr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defRPr/>
            </a:pPr>
            <a:r>
              <a:rPr lang="cs-CZ" sz="4400" b="1" dirty="0">
                <a:solidFill>
                  <a:srgbClr val="FF0000"/>
                </a:solidFill>
                <a:latin typeface="Times New Roman" charset="0"/>
                <a:cs typeface="+mn-cs"/>
              </a:rPr>
              <a:t>             </a:t>
            </a:r>
            <a:r>
              <a:rPr lang="cs-CZ" sz="4400" b="1" u="sng" dirty="0">
                <a:solidFill>
                  <a:srgbClr val="FF0000"/>
                </a:solidFill>
                <a:latin typeface="Times New Roman" charset="0"/>
                <a:cs typeface="+mn-cs"/>
              </a:rPr>
              <a:t>  </a:t>
            </a:r>
            <a:r>
              <a:rPr lang="cs-CZ" sz="4400" b="1" u="sng" dirty="0" err="1">
                <a:solidFill>
                  <a:srgbClr val="FF0000"/>
                </a:solidFill>
                <a:latin typeface="Times New Roman" charset="0"/>
                <a:cs typeface="+mn-cs"/>
              </a:rPr>
              <a:t>zeta</a:t>
            </a:r>
            <a:r>
              <a:rPr lang="cs-CZ" sz="4400" b="1" u="sng" dirty="0">
                <a:solidFill>
                  <a:srgbClr val="FF0000"/>
                </a:solidFill>
                <a:latin typeface="Times New Roman" charset="0"/>
                <a:cs typeface="+mn-cs"/>
              </a:rPr>
              <a:t> (</a:t>
            </a:r>
            <a:r>
              <a:rPr lang="el-GR" sz="4400" b="1" u="sng" dirty="0">
                <a:solidFill>
                  <a:srgbClr val="FF0000"/>
                </a:solidFill>
                <a:latin typeface="Times New Roman" charset="0"/>
                <a:cs typeface="+mn-cs"/>
              </a:rPr>
              <a:t>ξ</a:t>
            </a:r>
            <a:r>
              <a:rPr lang="cs-CZ" sz="4400" b="1" u="sng" dirty="0">
                <a:solidFill>
                  <a:srgbClr val="FF0000"/>
                </a:solidFill>
                <a:latin typeface="Times New Roman" charset="0"/>
                <a:cs typeface="+mn-cs"/>
              </a:rPr>
              <a:t>) potenciál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  <a:defRPr/>
            </a:pPr>
            <a:r>
              <a:rPr lang="cs-CZ" sz="2800" b="1" dirty="0">
                <a:latin typeface="Times New Roman" charset="0"/>
                <a:cs typeface="+mn-cs"/>
              </a:rPr>
              <a:t> Vzniká pohybem micely  a odtržením kompenzujících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defRPr/>
            </a:pPr>
            <a:r>
              <a:rPr lang="cs-CZ" sz="2800" b="1" dirty="0">
                <a:latin typeface="Times New Roman" charset="0"/>
                <a:cs typeface="+mn-cs"/>
              </a:rPr>
              <a:t>       iontů v el. </a:t>
            </a:r>
            <a:r>
              <a:rPr lang="cs-CZ" sz="2800" b="1" dirty="0" err="1">
                <a:latin typeface="Times New Roman" charset="0"/>
                <a:cs typeface="+mn-cs"/>
              </a:rPr>
              <a:t>dvojvrstvě</a:t>
            </a:r>
            <a:endParaRPr lang="cs-CZ" sz="2800" b="1" dirty="0">
              <a:latin typeface="Times New Roman" charset="0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0"/>
            <a:ext cx="88931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/>
              <a:t>ELEKTRICKÁ   DVOJVRSTVA: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Char char="v"/>
            </a:pPr>
            <a:r>
              <a:rPr lang="cs-CZ" sz="2800" b="1" i="1"/>
              <a:t> </a:t>
            </a:r>
            <a:r>
              <a:rPr lang="cs-CZ" sz="2800" b="1"/>
              <a:t>Velikost zeta potenciálu závisí na koncentraci iontů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cs-CZ" sz="2800" b="1"/>
              <a:t>     v roztoku 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2800" b="1"/>
              <a:t>  Van der Waalsovy přitažlivé síly a repulsní síly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</a:pPr>
            <a:r>
              <a:rPr lang="cs-CZ" sz="2800" b="1"/>
              <a:t>       koloidního systému ovlivňují stabilitu PKK</a:t>
            </a:r>
          </a:p>
          <a:p>
            <a:pPr algn="just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2800" b="1"/>
              <a:t> </a:t>
            </a:r>
            <a:r>
              <a:rPr lang="cs-CZ" sz="2800" b="1">
                <a:solidFill>
                  <a:srgbClr val="262699"/>
                </a:solidFill>
              </a:rPr>
              <a:t> </a:t>
            </a:r>
            <a:r>
              <a:rPr lang="cs-CZ" sz="2800" b="1"/>
              <a:t>Měření </a:t>
            </a:r>
            <a:r>
              <a:rPr lang="cs-CZ" sz="2800" b="1">
                <a:latin typeface="Arial Black" pitchFamily="34" charset="0"/>
              </a:rPr>
              <a:t>→ </a:t>
            </a:r>
            <a:r>
              <a:rPr lang="cs-CZ" sz="2800" b="1"/>
              <a:t> </a:t>
            </a:r>
            <a:r>
              <a:rPr lang="cs-CZ" b="1">
                <a:solidFill>
                  <a:srgbClr val="FF0000"/>
                </a:solidFill>
              </a:rPr>
              <a:t>elektroforéza, elektroosmóza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250825" y="692150"/>
            <a:ext cx="85725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cs-CZ" sz="2800" b="1" dirty="0">
                <a:latin typeface="Times New Roman" charset="0"/>
                <a:cs typeface="+mn-cs"/>
              </a:rPr>
              <a:t>Elektrokinetický potenciál </a:t>
            </a:r>
            <a:r>
              <a:rPr lang="cs-CZ" sz="2800" b="1" dirty="0">
                <a:latin typeface="Arial Black"/>
                <a:cs typeface="+mn-cs"/>
              </a:rPr>
              <a:t>→</a:t>
            </a:r>
            <a:r>
              <a:rPr lang="cs-CZ" sz="2800" b="1" dirty="0">
                <a:latin typeface="Times New Roman" charset="0"/>
                <a:cs typeface="+mn-cs"/>
              </a:rPr>
              <a:t> koncentrace iontů                  v </a:t>
            </a:r>
            <a:r>
              <a:rPr lang="cs-CZ" sz="2800" b="1" dirty="0" smtClean="0">
                <a:latin typeface="Times New Roman" charset="0"/>
                <a:cs typeface="+mn-cs"/>
              </a:rPr>
              <a:t>roztoku.</a:t>
            </a:r>
            <a:endParaRPr lang="cs-CZ" sz="2800" b="1" dirty="0">
              <a:latin typeface="Times New Roman" charset="0"/>
              <a:cs typeface="+mn-cs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cs-CZ" sz="2800" b="1" dirty="0">
                <a:latin typeface="Times New Roman" charset="0"/>
                <a:cs typeface="+mn-cs"/>
              </a:rPr>
              <a:t>Narůst koncentrace jednomocných iontů </a:t>
            </a:r>
            <a:r>
              <a:rPr lang="cs-CZ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2800" b="1" dirty="0" smtClean="0">
                <a:latin typeface="Times New Roman" charset="0"/>
                <a:cs typeface="+mn-cs"/>
              </a:rPr>
              <a:t> růst </a:t>
            </a:r>
            <a:r>
              <a:rPr lang="cs-CZ" sz="2800" b="1" dirty="0">
                <a:latin typeface="Times New Roman" charset="0"/>
                <a:cs typeface="+mn-cs"/>
              </a:rPr>
              <a:t>elektrokinetického potenciálu </a:t>
            </a:r>
            <a:r>
              <a:rPr lang="cs-CZ" sz="2800" b="1" dirty="0">
                <a:latin typeface="Arial Black"/>
                <a:cs typeface="+mn-cs"/>
              </a:rPr>
              <a:t>→</a:t>
            </a:r>
            <a:r>
              <a:rPr lang="cs-CZ" sz="2800" b="1" dirty="0">
                <a:latin typeface="Times New Roman" charset="0"/>
                <a:cs typeface="+mn-cs"/>
              </a:rPr>
              <a:t> přechod do stavu  </a:t>
            </a:r>
            <a:r>
              <a:rPr lang="cs-C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SOL.</a:t>
            </a:r>
            <a:r>
              <a:rPr lang="cs-CZ" sz="2800" b="1" dirty="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cs-CZ" sz="2800" b="1" dirty="0">
                <a:latin typeface="Times New Roman" charset="0"/>
                <a:cs typeface="+mn-cs"/>
              </a:rPr>
              <a:t>Narůst koncentrace dvojmocných iontů </a:t>
            </a:r>
            <a:r>
              <a:rPr lang="cs-CZ" sz="2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cs-CZ" sz="2800" b="1" dirty="0" smtClean="0">
                <a:latin typeface="Times New Roman" charset="0"/>
                <a:cs typeface="+mn-cs"/>
              </a:rPr>
              <a:t>okles </a:t>
            </a:r>
            <a:r>
              <a:rPr lang="cs-CZ" sz="2800" b="1" dirty="0">
                <a:latin typeface="Times New Roman" charset="0"/>
                <a:cs typeface="+mn-cs"/>
              </a:rPr>
              <a:t>elektro-kinetického potenciálu </a:t>
            </a:r>
            <a:r>
              <a:rPr lang="cs-CZ" sz="2800" b="1" dirty="0">
                <a:latin typeface="Arial Black"/>
                <a:cs typeface="+mn-cs"/>
              </a:rPr>
              <a:t>→ </a:t>
            </a:r>
            <a:r>
              <a:rPr lang="cs-CZ" sz="2800" b="1" dirty="0">
                <a:latin typeface="Times New Roman" charset="0"/>
                <a:cs typeface="+mn-cs"/>
              </a:rPr>
              <a:t>přechod do stavu </a:t>
            </a: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GEL</a:t>
            </a:r>
            <a:r>
              <a:rPr lang="cs-CZ" sz="2800" b="1" dirty="0">
                <a:solidFill>
                  <a:srgbClr val="FF0000"/>
                </a:solidFill>
                <a:latin typeface="Times New Roman" charset="0"/>
                <a:cs typeface="+mn-cs"/>
              </a:rPr>
              <a:t>.</a:t>
            </a:r>
            <a:r>
              <a:rPr lang="cs-CZ" sz="2800" b="1" dirty="0">
                <a:latin typeface="Times New Roman" charset="0"/>
                <a:cs typeface="+mn-cs"/>
              </a:rPr>
              <a:t>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cs-CZ" sz="2800" b="1" dirty="0">
                <a:latin typeface="Times New Roman" charset="0"/>
                <a:cs typeface="+mn-cs"/>
              </a:rPr>
              <a:t>Narůst koncentrace trojmocných iontů </a:t>
            </a:r>
            <a:r>
              <a:rPr lang="cs-CZ" sz="2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800" b="1" dirty="0" smtClean="0">
                <a:latin typeface="Times New Roman" charset="0"/>
                <a:cs typeface="+mn-cs"/>
              </a:rPr>
              <a:t>pokles </a:t>
            </a:r>
            <a:r>
              <a:rPr lang="cs-CZ" sz="2800" b="1" dirty="0">
                <a:latin typeface="Times New Roman" charset="0"/>
                <a:cs typeface="+mn-cs"/>
              </a:rPr>
              <a:t>elektrokinetického potenciálu až na nulu </a:t>
            </a:r>
            <a:r>
              <a:rPr lang="cs-CZ" sz="2800" b="1" dirty="0">
                <a:latin typeface="Arial Black"/>
                <a:cs typeface="+mn-cs"/>
              </a:rPr>
              <a:t>→</a:t>
            </a:r>
            <a:r>
              <a:rPr lang="cs-CZ" sz="2800" b="1" dirty="0">
                <a:latin typeface="Times New Roman" charset="0"/>
                <a:cs typeface="+mn-cs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Times New Roman" charset="0"/>
                <a:cs typeface="+mn-cs"/>
              </a:rPr>
              <a:t>koagulace, </a:t>
            </a:r>
            <a:r>
              <a:rPr lang="cs-CZ" sz="2800" b="1" dirty="0">
                <a:latin typeface="Times New Roman" charset="0"/>
                <a:cs typeface="+mn-cs"/>
              </a:rPr>
              <a:t>tj. dosažen tzv.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izoelektrický bod. </a:t>
            </a:r>
            <a:r>
              <a:rPr lang="cs-CZ" sz="2800" b="1" dirty="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endParaRPr lang="cs-CZ" sz="2800" b="1" i="1" u="sng" dirty="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PŮDNÍ KOLOIDNÍ KOMPLEX</a:t>
            </a:r>
            <a:r>
              <a:rPr lang="en-GB" sz="1100" b="1"/>
              <a:t>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0825" y="1125538"/>
            <a:ext cx="85693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KOLOIDY</a:t>
            </a:r>
            <a:r>
              <a:rPr lang="cs-CZ" dirty="0">
                <a:latin typeface="Times New Roman" charset="0"/>
                <a:cs typeface="+mn-cs"/>
              </a:rPr>
              <a:t> </a:t>
            </a:r>
            <a:r>
              <a:rPr lang="cs-CZ" dirty="0">
                <a:latin typeface="Arial Black"/>
                <a:cs typeface="+mn-cs"/>
              </a:rPr>
              <a:t>→</a:t>
            </a:r>
            <a:r>
              <a:rPr lang="cs-CZ" dirty="0">
                <a:latin typeface="Times New Roman" charset="0"/>
                <a:cs typeface="+mn-cs"/>
              </a:rPr>
              <a:t> barevné</a:t>
            </a:r>
            <a:r>
              <a:rPr lang="cs-CZ" b="1" dirty="0">
                <a:latin typeface="Times New Roman" charset="0"/>
                <a:cs typeface="+mn-cs"/>
              </a:rPr>
              <a:t> </a:t>
            </a:r>
            <a:r>
              <a:rPr lang="cs-CZ" dirty="0">
                <a:latin typeface="Times New Roman" charset="0"/>
                <a:cs typeface="+mn-cs"/>
              </a:rPr>
              <a:t>nebo průhledné disperzní systémy  </a:t>
            </a:r>
          </a:p>
          <a:p>
            <a:pPr algn="just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KOLOIDY</a:t>
            </a:r>
            <a:r>
              <a:rPr lang="cs-CZ" dirty="0">
                <a:latin typeface="Times New Roman" charset="0"/>
                <a:cs typeface="+mn-cs"/>
              </a:rPr>
              <a:t> </a:t>
            </a:r>
            <a:r>
              <a:rPr lang="cs-CZ" dirty="0">
                <a:latin typeface="Arial Black"/>
                <a:cs typeface="+mn-cs"/>
              </a:rPr>
              <a:t>→ </a:t>
            </a:r>
            <a:r>
              <a:rPr lang="cs-CZ" dirty="0">
                <a:latin typeface="Times New Roman" charset="0"/>
                <a:cs typeface="+mn-cs"/>
              </a:rPr>
              <a:t>v bočním světle</a:t>
            </a:r>
            <a:r>
              <a:rPr lang="cs-CZ" b="1" dirty="0">
                <a:latin typeface="Times New Roman" charset="0"/>
                <a:cs typeface="+mn-cs"/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opaleskují</a:t>
            </a:r>
            <a:r>
              <a:rPr lang="cs-CZ" b="1" dirty="0">
                <a:latin typeface="Times New Roman" charset="0"/>
                <a:cs typeface="+mn-cs"/>
              </a:rPr>
              <a:t> </a:t>
            </a:r>
            <a:r>
              <a:rPr lang="cs-CZ" dirty="0">
                <a:latin typeface="Times New Roman" charset="0"/>
                <a:cs typeface="+mn-cs"/>
              </a:rPr>
              <a:t>(tzv.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Tyndallův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 efekt</a:t>
            </a:r>
            <a:r>
              <a:rPr lang="cs-CZ" b="1" dirty="0">
                <a:latin typeface="Times New Roman" charset="0"/>
                <a:cs typeface="+mn-cs"/>
              </a:rPr>
              <a:t>) </a:t>
            </a:r>
          </a:p>
          <a:p>
            <a:pPr algn="just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KOLOIDY</a:t>
            </a:r>
            <a:r>
              <a:rPr lang="cs-CZ" b="1" dirty="0">
                <a:latin typeface="Times New Roman" charset="0"/>
                <a:cs typeface="+mn-cs"/>
              </a:rPr>
              <a:t> </a:t>
            </a:r>
            <a:r>
              <a:rPr lang="cs-CZ" dirty="0">
                <a:latin typeface="Arial Black"/>
                <a:cs typeface="+mn-cs"/>
              </a:rPr>
              <a:t>→ </a:t>
            </a:r>
            <a:r>
              <a:rPr lang="cs-CZ" dirty="0">
                <a:latin typeface="Times New Roman" charset="0"/>
                <a:cs typeface="+mn-cs"/>
              </a:rPr>
              <a:t>všudypřítomné,  lidské tělo, potraviny, prací prostředky, celá </a:t>
            </a:r>
            <a:r>
              <a:rPr lang="cs-CZ" dirty="0" err="1">
                <a:latin typeface="Times New Roman" charset="0"/>
                <a:cs typeface="+mn-cs"/>
              </a:rPr>
              <a:t>nanotechnologie</a:t>
            </a:r>
            <a:r>
              <a:rPr lang="cs-CZ" dirty="0">
                <a:latin typeface="Times New Roman" charset="0"/>
                <a:cs typeface="+mn-cs"/>
              </a:rPr>
              <a:t> vychází z koloidní chemie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KOLOIDNÍ SYSTÉMY</a:t>
            </a:r>
            <a:r>
              <a:rPr lang="en-GB" sz="1100" b="1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délník 1"/>
          <p:cNvSpPr>
            <a:spLocks noChangeArrowheads="1"/>
          </p:cNvSpPr>
          <p:nvPr/>
        </p:nvSpPr>
        <p:spPr bwMode="auto">
          <a:xfrm>
            <a:off x="971600" y="0"/>
            <a:ext cx="792088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4400" b="1" dirty="0">
                <a:cs typeface="+mn-cs"/>
              </a:rPr>
              <a:t>STABILITA KOLOIDNÍCH SYSTÉMŮ</a:t>
            </a:r>
          </a:p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  <a:latin typeface="+mn-lt"/>
                <a:cs typeface="+mn-cs"/>
              </a:rPr>
              <a:t>koagulace</a:t>
            </a:r>
          </a:p>
          <a:p>
            <a:pPr algn="ctr">
              <a:defRPr/>
            </a:pPr>
            <a:r>
              <a:rPr lang="cs-CZ" sz="4400" dirty="0">
                <a:solidFill>
                  <a:srgbClr val="FF0000"/>
                </a:solidFill>
                <a:latin typeface="+mn-lt"/>
                <a:cs typeface="+mn-cs"/>
              </a:rPr>
              <a:t>SOL    ↔   GEL</a:t>
            </a:r>
          </a:p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  <a:latin typeface="+mn-lt"/>
                <a:cs typeface="+mn-cs"/>
              </a:rPr>
              <a:t>peptizace</a:t>
            </a:r>
          </a:p>
          <a:p>
            <a:pPr algn="just">
              <a:defRPr/>
            </a:pPr>
            <a:endParaRPr lang="cs-CZ" sz="2800" dirty="0">
              <a:cs typeface="+mn-cs"/>
            </a:endParaRPr>
          </a:p>
          <a:p>
            <a:pPr marL="457200" indent="-457200" algn="just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>
                <a:latin typeface="+mn-lt"/>
                <a:cs typeface="+mn-cs"/>
              </a:rPr>
              <a:t>PKK </a:t>
            </a:r>
            <a:r>
              <a:rPr lang="cs-CZ" sz="2400" b="1" dirty="0">
                <a:latin typeface="+mn-lt"/>
                <a:cs typeface="+mn-cs"/>
              </a:rPr>
              <a:t>je stabilní ve stavu sol či koloidní </a:t>
            </a:r>
            <a:r>
              <a:rPr lang="cs-CZ" sz="2400" b="1" dirty="0" smtClean="0">
                <a:latin typeface="+mn-lt"/>
                <a:cs typeface="+mn-cs"/>
              </a:rPr>
              <a:t>roztok </a:t>
            </a:r>
            <a:r>
              <a:rPr lang="cs-CZ" sz="2400" dirty="0" smtClean="0">
                <a:latin typeface="+mn-lt"/>
                <a:cs typeface="+mn-cs"/>
              </a:rPr>
              <a:t>(</a:t>
            </a:r>
            <a:r>
              <a:rPr lang="cs-CZ" sz="2400" dirty="0">
                <a:latin typeface="+mn-lt"/>
                <a:cs typeface="+mn-cs"/>
              </a:rPr>
              <a:t>stabilní koloidní systém </a:t>
            </a:r>
            <a:r>
              <a:rPr lang="cs-CZ" sz="2400" dirty="0" smtClean="0">
                <a:latin typeface="+mn-lt"/>
                <a:cs typeface="+mn-cs"/>
              </a:rPr>
              <a:t>= nestabilní </a:t>
            </a:r>
            <a:r>
              <a:rPr lang="cs-CZ" sz="2400" dirty="0">
                <a:latin typeface="+mn-lt"/>
                <a:cs typeface="+mn-cs"/>
              </a:rPr>
              <a:t>půdní struktura)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>
                <a:latin typeface="+mn-lt"/>
                <a:cs typeface="+mn-cs"/>
              </a:rPr>
              <a:t> Stabilita koloidů roste </a:t>
            </a:r>
            <a:r>
              <a:rPr lang="cs-CZ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400" b="1" dirty="0" smtClean="0">
                <a:latin typeface="+mn-lt"/>
                <a:cs typeface="+mn-cs"/>
              </a:rPr>
              <a:t>struktura </a:t>
            </a:r>
            <a:r>
              <a:rPr lang="cs-CZ" sz="2400" b="1" dirty="0">
                <a:latin typeface="+mn-lt"/>
                <a:cs typeface="+mn-cs"/>
              </a:rPr>
              <a:t>půdy </a:t>
            </a:r>
            <a:r>
              <a:rPr lang="cs-CZ" sz="2400" b="1" dirty="0" smtClean="0">
                <a:latin typeface="+mn-lt"/>
                <a:cs typeface="+mn-cs"/>
              </a:rPr>
              <a:t>narušena </a:t>
            </a:r>
            <a:r>
              <a:rPr lang="cs-CZ" sz="2400" dirty="0" smtClean="0">
                <a:latin typeface="+mn-lt"/>
                <a:cs typeface="+mn-cs"/>
              </a:rPr>
              <a:t>(Na</a:t>
            </a:r>
            <a:r>
              <a:rPr lang="cs-CZ" sz="2400" baseline="30000" dirty="0" smtClean="0">
                <a:latin typeface="+mn-lt"/>
                <a:cs typeface="+mn-cs"/>
              </a:rPr>
              <a:t>+</a:t>
            </a:r>
            <a:r>
              <a:rPr lang="cs-CZ" sz="2400" dirty="0" smtClean="0">
                <a:latin typeface="+mn-lt"/>
                <a:cs typeface="+mn-cs"/>
              </a:rPr>
              <a:t>)</a:t>
            </a:r>
            <a:endParaRPr lang="cs-CZ" sz="2400" dirty="0">
              <a:latin typeface="+mn-lt"/>
              <a:cs typeface="+mn-cs"/>
            </a:endParaRPr>
          </a:p>
          <a:p>
            <a:pPr algn="just">
              <a:buClr>
                <a:schemeClr val="accent2"/>
              </a:buClr>
              <a:defRPr/>
            </a:pPr>
            <a:endParaRPr lang="cs-CZ" sz="2400" b="1" dirty="0">
              <a:latin typeface="+mn-lt"/>
              <a:cs typeface="+mn-cs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>
                <a:latin typeface="+mn-lt"/>
                <a:cs typeface="+mn-cs"/>
              </a:rPr>
              <a:t> Stabilita </a:t>
            </a:r>
            <a:r>
              <a:rPr lang="cs-CZ" sz="2400" b="1" dirty="0">
                <a:latin typeface="+mn-lt"/>
                <a:cs typeface="+mn-cs"/>
              </a:rPr>
              <a:t>koloidů </a:t>
            </a:r>
            <a:r>
              <a:rPr lang="cs-CZ" sz="2400" b="1" dirty="0" smtClean="0">
                <a:latin typeface="+mn-lt"/>
                <a:cs typeface="+mn-cs"/>
              </a:rPr>
              <a:t>klesá </a:t>
            </a:r>
            <a:r>
              <a:rPr lang="cs-CZ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400" b="1" dirty="0" smtClean="0">
                <a:latin typeface="+mn-lt"/>
                <a:cs typeface="+mn-cs"/>
              </a:rPr>
              <a:t>struktura </a:t>
            </a:r>
            <a:r>
              <a:rPr lang="cs-CZ" sz="2400" b="1" dirty="0">
                <a:latin typeface="+mn-lt"/>
                <a:cs typeface="+mn-cs"/>
              </a:rPr>
              <a:t>půdy </a:t>
            </a:r>
            <a:r>
              <a:rPr lang="cs-CZ" sz="2400" b="1" dirty="0" smtClean="0">
                <a:latin typeface="+mn-lt"/>
                <a:cs typeface="+mn-cs"/>
              </a:rPr>
              <a:t>se zlepšuje</a:t>
            </a:r>
            <a:r>
              <a:rPr lang="cs-CZ" sz="2400" dirty="0" smtClean="0">
                <a:latin typeface="+mn-lt"/>
                <a:cs typeface="+mn-cs"/>
              </a:rPr>
              <a:t> </a:t>
            </a:r>
            <a:r>
              <a:rPr lang="cs-CZ" sz="2400" dirty="0">
                <a:latin typeface="+mn-lt"/>
                <a:cs typeface="+mn-cs"/>
              </a:rPr>
              <a:t>(</a:t>
            </a:r>
            <a:r>
              <a:rPr lang="cs-CZ" sz="2400" dirty="0" smtClean="0">
                <a:latin typeface="+mn-lt"/>
                <a:cs typeface="+mn-cs"/>
              </a:rPr>
              <a:t>Ca</a:t>
            </a:r>
            <a:r>
              <a:rPr lang="cs-CZ" sz="2400" baseline="30000" dirty="0" smtClean="0">
                <a:latin typeface="+mn-lt"/>
                <a:cs typeface="+mn-cs"/>
              </a:rPr>
              <a:t>2</a:t>
            </a:r>
            <a:r>
              <a:rPr lang="cs-CZ" sz="2400" baseline="30000" dirty="0">
                <a:latin typeface="+mn-lt"/>
                <a:cs typeface="+mn-cs"/>
              </a:rPr>
              <a:t>+</a:t>
            </a:r>
            <a:r>
              <a:rPr lang="cs-CZ" sz="2400" dirty="0">
                <a:latin typeface="+mn-lt"/>
                <a:cs typeface="+mn-cs"/>
              </a:rPr>
              <a:t>, </a:t>
            </a:r>
            <a:r>
              <a:rPr lang="cs-CZ" sz="2400" dirty="0" smtClean="0">
                <a:latin typeface="+mn-lt"/>
                <a:cs typeface="+mn-cs"/>
              </a:rPr>
              <a:t>Mg</a:t>
            </a:r>
            <a:r>
              <a:rPr lang="cs-CZ" sz="2400" baseline="30000" dirty="0" smtClean="0">
                <a:latin typeface="+mn-lt"/>
                <a:cs typeface="+mn-cs"/>
              </a:rPr>
              <a:t>2</a:t>
            </a:r>
            <a:r>
              <a:rPr lang="cs-CZ" sz="2400" baseline="30000" dirty="0">
                <a:latin typeface="+mn-lt"/>
                <a:cs typeface="+mn-cs"/>
              </a:rPr>
              <a:t>+</a:t>
            </a:r>
            <a:r>
              <a:rPr lang="cs-CZ" sz="2400" dirty="0">
                <a:latin typeface="+mn-lt"/>
                <a:cs typeface="+mn-cs"/>
              </a:rPr>
              <a:t>, Fe3+…)</a:t>
            </a:r>
          </a:p>
          <a:p>
            <a:pPr algn="ctr">
              <a:buClr>
                <a:schemeClr val="accent2"/>
              </a:buClr>
              <a:defRPr/>
            </a:pPr>
            <a:endParaRPr lang="cs-CZ" sz="2400" dirty="0">
              <a:latin typeface="+mn-lt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14313" y="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 eaLnBrk="0" hangingPunct="0">
              <a:spcBef>
                <a:spcPct val="50000"/>
              </a:spcBef>
            </a:pPr>
            <a:r>
              <a:rPr lang="cs-CZ" sz="4400" b="1" dirty="0"/>
              <a:t>VÝMĚNNÁ </a:t>
            </a:r>
            <a:r>
              <a:rPr lang="cs-CZ" sz="4400" b="1" dirty="0" smtClean="0"/>
              <a:t>SCHOPNOST PŮDY</a:t>
            </a:r>
            <a:endParaRPr lang="cs-CZ" sz="4400" b="1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4313" y="1285875"/>
            <a:ext cx="86439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cs-CZ" b="1" dirty="0"/>
              <a:t>Ionty přitahované PKK jsou poutány slabými </a:t>
            </a:r>
            <a:r>
              <a:rPr lang="cs-CZ" b="1" u="sng" dirty="0"/>
              <a:t>Van der </a:t>
            </a:r>
            <a:r>
              <a:rPr lang="cs-CZ" b="1" u="sng" dirty="0" err="1"/>
              <a:t>Waalsovými</a:t>
            </a:r>
            <a:r>
              <a:rPr lang="cs-CZ" b="1" u="sng" dirty="0"/>
              <a:t> </a:t>
            </a:r>
            <a:r>
              <a:rPr lang="cs-CZ" b="1" dirty="0"/>
              <a:t>sílami a tudíž jsou schopny </a:t>
            </a:r>
            <a:r>
              <a:rPr lang="cs-CZ" b="1" dirty="0" smtClean="0"/>
              <a:t>výměny! </a:t>
            </a:r>
            <a:endParaRPr lang="cs-CZ" b="1" dirty="0"/>
          </a:p>
          <a:p>
            <a:pPr algn="ctr" eaLnBrk="0" hangingPunct="0">
              <a:spcBef>
                <a:spcPct val="50000"/>
              </a:spcBef>
            </a:pPr>
            <a:r>
              <a:rPr lang="cs-CZ" sz="4000" b="1" dirty="0">
                <a:solidFill>
                  <a:srgbClr val="FF0000"/>
                </a:solidFill>
              </a:rPr>
              <a:t>PROCES   OZNAČUJEME   JAKO VÝMĚNNÁ    SCHOPNOST   PŮD !!!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299" descr="http://books.google.cz/books?id=4rEwqPez3bkC&amp;pg=PA65&amp;img=1&amp;zoom=3&amp;hl=cs&amp;sig=ACfU3U3ujsQ739_fgZ0hb3SJ675_3Nx8SA&amp;w=575"/>
          <p:cNvPicPr>
            <a:picLocks noChangeAspect="1" noChangeArrowheads="1"/>
          </p:cNvPicPr>
          <p:nvPr/>
        </p:nvPicPr>
        <p:blipFill rotWithShape="1">
          <a:blip r:embed="rId2" cstate="print"/>
          <a:srcRect l="15945" t="16461" r="15688" b="64120"/>
          <a:stretch/>
        </p:blipFill>
        <p:spPr bwMode="auto">
          <a:xfrm>
            <a:off x="784379" y="1052736"/>
            <a:ext cx="7171997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115616" y="0"/>
            <a:ext cx="78140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hangingPunct="0">
              <a:spcBef>
                <a:spcPct val="50000"/>
              </a:spcBef>
            </a:pPr>
            <a:r>
              <a:rPr lang="cs-CZ" sz="4400" b="1" dirty="0"/>
              <a:t>     Adsorpce kationtů </a:t>
            </a:r>
            <a:r>
              <a:rPr lang="cs-CZ" sz="4400" b="1" dirty="0" smtClean="0"/>
              <a:t>PKK</a:t>
            </a:r>
            <a:endParaRPr lang="cs-CZ" sz="4400" b="1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2893281" y="6350040"/>
            <a:ext cx="357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2400" b="1" dirty="0" err="1"/>
              <a:t>Harpstead</a:t>
            </a:r>
            <a:r>
              <a:rPr lang="cs-CZ" sz="2400" b="1" dirty="0"/>
              <a:t> et al.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43608" y="1285875"/>
            <a:ext cx="781464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FF0000"/>
              </a:buClr>
              <a:buSzPct val="126000"/>
              <a:buFont typeface="Wingdings" pitchFamily="2" charset="2"/>
              <a:buChar char="Ø"/>
            </a:pPr>
            <a:r>
              <a:rPr lang="cs-CZ" b="1" dirty="0"/>
              <a:t> rozměr iontu</a:t>
            </a:r>
          </a:p>
          <a:p>
            <a:pPr algn="just" eaLnBrk="0" hangingPunct="0">
              <a:spcBef>
                <a:spcPct val="50000"/>
              </a:spcBef>
              <a:buClr>
                <a:srgbClr val="FF0000"/>
              </a:buClr>
              <a:buSzPct val="126000"/>
              <a:buFont typeface="Wingdings" pitchFamily="2" charset="2"/>
              <a:buChar char="Ø"/>
            </a:pPr>
            <a:r>
              <a:rPr lang="cs-CZ" b="1" dirty="0"/>
              <a:t> náboj iontu</a:t>
            </a:r>
          </a:p>
          <a:p>
            <a:pPr algn="just" eaLnBrk="0" hangingPunct="0">
              <a:spcBef>
                <a:spcPct val="50000"/>
              </a:spcBef>
              <a:buClr>
                <a:srgbClr val="FF0000"/>
              </a:buClr>
              <a:buSzPct val="126000"/>
              <a:buFont typeface="Wingdings" pitchFamily="2" charset="2"/>
              <a:buChar char="Ø"/>
            </a:pPr>
            <a:r>
              <a:rPr lang="cs-CZ" b="1" dirty="0"/>
              <a:t> vlastnosti iontu</a:t>
            </a:r>
          </a:p>
          <a:p>
            <a:pPr algn="just" eaLnBrk="0" hangingPunct="0">
              <a:spcBef>
                <a:spcPct val="50000"/>
              </a:spcBef>
              <a:buClr>
                <a:srgbClr val="FF0000"/>
              </a:buClr>
              <a:buSzPct val="126000"/>
              <a:buFont typeface="Wingdings" pitchFamily="2" charset="2"/>
              <a:buChar char="Ø"/>
            </a:pPr>
            <a:r>
              <a:rPr lang="cs-CZ" b="1" dirty="0"/>
              <a:t> charakter půdního roztoku</a:t>
            </a:r>
          </a:p>
          <a:p>
            <a:pPr algn="just" eaLnBrk="0" hangingPunct="0">
              <a:spcBef>
                <a:spcPct val="50000"/>
              </a:spcBef>
              <a:buClr>
                <a:srgbClr val="FF0000"/>
              </a:buClr>
              <a:buSzPct val="126000"/>
              <a:buFont typeface="Wingdings" pitchFamily="2" charset="2"/>
              <a:buChar char="Ø"/>
            </a:pPr>
            <a:r>
              <a:rPr lang="cs-CZ" b="1" dirty="0"/>
              <a:t> pozice v  </a:t>
            </a:r>
            <a:r>
              <a:rPr lang="cs-CZ" b="1" dirty="0" err="1"/>
              <a:t>lyotropní</a:t>
            </a:r>
            <a:r>
              <a:rPr lang="cs-CZ" b="1" dirty="0"/>
              <a:t> řadě </a:t>
            </a:r>
            <a:endParaRPr lang="cs-CZ" sz="40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8154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 eaLnBrk="0" hangingPunct="0">
              <a:spcBef>
                <a:spcPct val="50000"/>
              </a:spcBef>
            </a:pPr>
            <a:r>
              <a:rPr lang="cs-CZ" sz="4400" b="1" dirty="0"/>
              <a:t>VÝMĚNNÁ </a:t>
            </a:r>
            <a:r>
              <a:rPr lang="cs-CZ" sz="4400" b="1" dirty="0" smtClean="0"/>
              <a:t>SCHOPNOST PŮDY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bdélník 2"/>
          <p:cNvSpPr>
            <a:spLocks noChangeArrowheads="1"/>
          </p:cNvSpPr>
          <p:nvPr/>
        </p:nvSpPr>
        <p:spPr bwMode="auto">
          <a:xfrm>
            <a:off x="26139" y="645978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/>
              <a:t>Atom </a:t>
            </a:r>
            <a:r>
              <a:rPr lang="cs-CZ" sz="1400" dirty="0" smtClean="0"/>
              <a:t>vodíku </a:t>
            </a:r>
            <a:r>
              <a:rPr lang="cs-CZ" sz="1400" dirty="0"/>
              <a:t>(http://</a:t>
            </a:r>
            <a:r>
              <a:rPr lang="cs-CZ" sz="1400" dirty="0" smtClean="0"/>
              <a:t>commons.wikimedia.org/wiki/Category:Hydrogen</a:t>
            </a:r>
            <a:endParaRPr lang="cs-CZ"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07504" y="5333082"/>
            <a:ext cx="9135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Femtometr</a:t>
            </a:r>
            <a:r>
              <a:rPr lang="cs-CZ" sz="2400" dirty="0"/>
              <a:t> (značka </a:t>
            </a:r>
            <a:r>
              <a:rPr lang="cs-CZ" sz="2400" b="1" dirty="0" err="1"/>
              <a:t>fm</a:t>
            </a:r>
            <a:r>
              <a:rPr lang="cs-CZ" sz="2400" dirty="0"/>
              <a:t>), 10</a:t>
            </a:r>
            <a:r>
              <a:rPr lang="cs-CZ" sz="2400" baseline="30000" dirty="0"/>
              <a:t>−15</a:t>
            </a:r>
            <a:r>
              <a:rPr lang="cs-CZ" sz="2400" dirty="0"/>
              <a:t> metru neboli 1 biliardtina metru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260648"/>
            <a:ext cx="2882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FF0000"/>
              </a:buClr>
              <a:buSzPct val="126000"/>
            </a:pPr>
            <a:r>
              <a:rPr lang="cs-CZ" b="1" dirty="0" smtClean="0"/>
              <a:t>Rozměr </a:t>
            </a:r>
            <a:r>
              <a:rPr lang="cs-CZ" b="1" dirty="0"/>
              <a:t>iontu</a:t>
            </a:r>
          </a:p>
        </p:txBody>
      </p:sp>
      <p:pic>
        <p:nvPicPr>
          <p:cNvPr id="1026" name="Picture 2" descr="http://upload.wikimedia.org/wikipedia/commons/thumb/3/3f/Hydrogen.svg/230px-Hydrog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387"/>
            <a:ext cx="2190750" cy="2190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28600" y="533400"/>
            <a:ext cx="8686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 u="sng"/>
              <a:t>LYOTROPNÍ  ŘADA:</a:t>
            </a:r>
          </a:p>
          <a:p>
            <a:pPr algn="ctr" eaLnBrk="0" hangingPunct="0">
              <a:spcBef>
                <a:spcPct val="50000"/>
              </a:spcBef>
            </a:pPr>
            <a:endParaRPr lang="cs-CZ" sz="4000" b="1" u="sng"/>
          </a:p>
          <a:p>
            <a:pPr eaLnBrk="0" hangingPunct="0">
              <a:spcBef>
                <a:spcPct val="50000"/>
              </a:spcBef>
            </a:pPr>
            <a:r>
              <a:rPr lang="cs-CZ" sz="3200" b="1" i="1">
                <a:solidFill>
                  <a:srgbClr val="800080"/>
                </a:solidFill>
              </a:rPr>
              <a:t>Fe</a:t>
            </a:r>
            <a:r>
              <a:rPr lang="cs-CZ" sz="3200" b="1" i="1" baseline="30000">
                <a:solidFill>
                  <a:srgbClr val="800080"/>
                </a:solidFill>
              </a:rPr>
              <a:t>3+</a:t>
            </a:r>
            <a:r>
              <a:rPr lang="cs-CZ" sz="3200" b="1" i="1">
                <a:solidFill>
                  <a:srgbClr val="800080"/>
                </a:solidFill>
              </a:rPr>
              <a:t> &gt;Al</a:t>
            </a:r>
            <a:r>
              <a:rPr lang="cs-CZ" sz="3200" b="1" i="1" baseline="30000">
                <a:solidFill>
                  <a:srgbClr val="800080"/>
                </a:solidFill>
              </a:rPr>
              <a:t>3+ </a:t>
            </a:r>
            <a:r>
              <a:rPr lang="cs-CZ" sz="3200" b="1" i="1">
                <a:solidFill>
                  <a:srgbClr val="800080"/>
                </a:solidFill>
              </a:rPr>
              <a:t>&gt; Ca </a:t>
            </a:r>
            <a:r>
              <a:rPr lang="cs-CZ" sz="3200" b="1" i="1" baseline="30000">
                <a:solidFill>
                  <a:srgbClr val="800080"/>
                </a:solidFill>
              </a:rPr>
              <a:t>2+</a:t>
            </a:r>
            <a:r>
              <a:rPr lang="cs-CZ" sz="3200" b="1" i="1">
                <a:solidFill>
                  <a:srgbClr val="800080"/>
                </a:solidFill>
              </a:rPr>
              <a:t> &gt; Mg</a:t>
            </a:r>
            <a:r>
              <a:rPr lang="cs-CZ" sz="3200" b="1" i="1" baseline="30000">
                <a:solidFill>
                  <a:srgbClr val="800080"/>
                </a:solidFill>
              </a:rPr>
              <a:t> 2+</a:t>
            </a:r>
            <a:r>
              <a:rPr lang="cs-CZ" sz="3200" b="1" i="1">
                <a:solidFill>
                  <a:srgbClr val="800080"/>
                </a:solidFill>
              </a:rPr>
              <a:t> &gt;H</a:t>
            </a:r>
            <a:r>
              <a:rPr lang="cs-CZ" sz="3200" b="1" i="1" baseline="30000">
                <a:solidFill>
                  <a:srgbClr val="800080"/>
                </a:solidFill>
              </a:rPr>
              <a:t>+</a:t>
            </a:r>
            <a:r>
              <a:rPr lang="cs-CZ" sz="3200" b="1" i="1">
                <a:solidFill>
                  <a:srgbClr val="800080"/>
                </a:solidFill>
              </a:rPr>
              <a:t> &gt;NH</a:t>
            </a:r>
            <a:r>
              <a:rPr lang="cs-CZ" sz="3200" b="1" i="1" baseline="-25000">
                <a:solidFill>
                  <a:srgbClr val="800080"/>
                </a:solidFill>
              </a:rPr>
              <a:t>4</a:t>
            </a:r>
            <a:r>
              <a:rPr lang="cs-CZ" sz="3200" b="1" i="1" baseline="30000">
                <a:solidFill>
                  <a:srgbClr val="800080"/>
                </a:solidFill>
              </a:rPr>
              <a:t>+</a:t>
            </a:r>
            <a:r>
              <a:rPr lang="cs-CZ" sz="3200" b="1" i="1">
                <a:solidFill>
                  <a:srgbClr val="800080"/>
                </a:solidFill>
              </a:rPr>
              <a:t> &gt; K</a:t>
            </a:r>
            <a:r>
              <a:rPr lang="cs-CZ" sz="3200" b="1" i="1" baseline="30000">
                <a:solidFill>
                  <a:srgbClr val="800080"/>
                </a:solidFill>
              </a:rPr>
              <a:t>+ </a:t>
            </a:r>
            <a:r>
              <a:rPr lang="cs-CZ" sz="3200" b="1" i="1">
                <a:solidFill>
                  <a:srgbClr val="800080"/>
                </a:solidFill>
              </a:rPr>
              <a:t>&gt; Na</a:t>
            </a:r>
            <a:r>
              <a:rPr lang="cs-CZ" sz="3200" b="1" i="1" baseline="30000">
                <a:solidFill>
                  <a:srgbClr val="800080"/>
                </a:solidFill>
              </a:rPr>
              <a:t>+</a:t>
            </a:r>
          </a:p>
          <a:p>
            <a:pPr eaLnBrk="0" hangingPunct="0">
              <a:spcBef>
                <a:spcPct val="50000"/>
              </a:spcBef>
            </a:pPr>
            <a:endParaRPr lang="cs-CZ" sz="3200" b="1" i="1" u="sng" baseline="30000"/>
          </a:p>
          <a:p>
            <a:pPr eaLnBrk="0" hangingPunct="0">
              <a:spcBef>
                <a:spcPct val="50000"/>
              </a:spcBef>
            </a:pPr>
            <a:r>
              <a:rPr lang="cs-CZ" sz="4000" b="1" i="1" baseline="30000"/>
              <a:t>(Pořadí  adsorpce  iontů v PKK  podle Douchafourd  (1970)</a:t>
            </a:r>
            <a:endParaRPr lang="cs-CZ" sz="4000" b="1" i="1"/>
          </a:p>
          <a:p>
            <a:pPr eaLnBrk="0" hangingPunct="0">
              <a:spcBef>
                <a:spcPct val="50000"/>
              </a:spcBef>
            </a:pPr>
            <a:endParaRPr lang="cs-CZ" sz="40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14313" y="214313"/>
            <a:ext cx="86296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just"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Dvojmocné kationty </a:t>
            </a:r>
            <a:r>
              <a:rPr lang="cs-CZ" b="1" i="1" dirty="0"/>
              <a:t>(Ca</a:t>
            </a:r>
            <a:r>
              <a:rPr lang="cs-CZ" b="1" i="1" baseline="30000" dirty="0"/>
              <a:t>2+</a:t>
            </a:r>
            <a:r>
              <a:rPr lang="cs-CZ" b="1" i="1" dirty="0"/>
              <a:t>, Mg</a:t>
            </a:r>
            <a:r>
              <a:rPr lang="cs-CZ" b="1" i="1" baseline="30000" dirty="0"/>
              <a:t>2+</a:t>
            </a:r>
            <a:r>
              <a:rPr lang="cs-CZ" b="1" i="1" dirty="0"/>
              <a:t>) </a:t>
            </a:r>
            <a:r>
              <a:rPr lang="cs-CZ" dirty="0"/>
              <a:t>neutralizují 2 záporné náboje v PKK</a:t>
            </a:r>
          </a:p>
          <a:p>
            <a:pPr marL="571500" indent="-571500" algn="just"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Monovalentní</a:t>
            </a:r>
            <a:r>
              <a:rPr lang="cs-CZ" dirty="0"/>
              <a:t> </a:t>
            </a:r>
            <a:r>
              <a:rPr lang="cs-CZ" b="1" dirty="0"/>
              <a:t>kationty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i="1" dirty="0"/>
              <a:t>K</a:t>
            </a:r>
            <a:r>
              <a:rPr lang="cs-CZ" b="1" i="1" baseline="30000" dirty="0"/>
              <a:t>+</a:t>
            </a:r>
            <a:r>
              <a:rPr lang="cs-CZ" b="1" i="1" dirty="0"/>
              <a:t>, Na</a:t>
            </a:r>
            <a:r>
              <a:rPr lang="cs-CZ" b="1" i="1" baseline="30000" dirty="0"/>
              <a:t>+</a:t>
            </a:r>
            <a:r>
              <a:rPr lang="cs-CZ" b="1" i="1" dirty="0"/>
              <a:t>, H</a:t>
            </a:r>
            <a:r>
              <a:rPr lang="cs-CZ" b="1" i="1" baseline="30000" dirty="0"/>
              <a:t>+</a:t>
            </a:r>
            <a:r>
              <a:rPr lang="cs-CZ" b="1" i="1" dirty="0"/>
              <a:t>) </a:t>
            </a:r>
            <a:r>
              <a:rPr lang="cs-CZ" dirty="0"/>
              <a:t>neutralizují  1 negativní  náboj.</a:t>
            </a:r>
          </a:p>
        </p:txBody>
      </p:sp>
      <p:pic>
        <p:nvPicPr>
          <p:cNvPr id="44035" name="Picture 3" descr="D:\Vyuka\Chemie\Anglictina\scan.obr.jpg\Coloid.particle.jpg"/>
          <p:cNvPicPr>
            <a:picLocks noChangeAspect="1" noChangeArrowheads="1"/>
          </p:cNvPicPr>
          <p:nvPr/>
        </p:nvPicPr>
        <p:blipFill>
          <a:blip r:embed="rId2" cstate="print"/>
          <a:srcRect l="25127" t="3401" r="6708"/>
          <a:stretch>
            <a:fillRect/>
          </a:stretch>
        </p:blipFill>
        <p:spPr bwMode="auto">
          <a:xfrm>
            <a:off x="2849016" y="2852936"/>
            <a:ext cx="3888432" cy="310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3131840" y="6459786"/>
            <a:ext cx="3573462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 err="1"/>
              <a:t>Harpstead</a:t>
            </a:r>
            <a:r>
              <a:rPr lang="cs-CZ" sz="1400" dirty="0"/>
              <a:t> et al.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-152400" y="0"/>
            <a:ext cx="9829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5400" b="1" u="sng" dirty="0"/>
              <a:t>PŮDNÍ SORPCE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000" b="1" dirty="0"/>
              <a:t> </a:t>
            </a:r>
            <a:r>
              <a:rPr lang="cs-CZ" sz="4000" dirty="0"/>
              <a:t>schopnost vázat různé </a:t>
            </a:r>
            <a:r>
              <a:rPr lang="cs-CZ" sz="4000" dirty="0" smtClean="0"/>
              <a:t>látky </a:t>
            </a:r>
            <a:r>
              <a:rPr lang="cs-CZ" sz="4000" dirty="0"/>
              <a:t>z prostředí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000" dirty="0"/>
              <a:t> půda =&gt; polyfunkční sorbent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itchFamily="2" charset="2"/>
              <a:buChar char="v"/>
            </a:pPr>
            <a:r>
              <a:rPr lang="cs-CZ" sz="4000" dirty="0"/>
              <a:t> půdní koloidní komplex</a:t>
            </a:r>
          </a:p>
          <a:p>
            <a:pPr eaLnBrk="0" hangingPunct="0">
              <a:spcBef>
                <a:spcPct val="50000"/>
              </a:spcBef>
            </a:pPr>
            <a:endParaRPr lang="cs-CZ" sz="40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0"/>
            <a:ext cx="975677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 u="sng" dirty="0"/>
              <a:t>TYPY SORPCE:</a:t>
            </a:r>
          </a:p>
          <a:p>
            <a:pPr marL="571500" indent="-57150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anose="05000000000000000000" pitchFamily="2" charset="2"/>
              <a:buChar char="Ø"/>
            </a:pPr>
            <a:r>
              <a:rPr lang="cs-CZ" sz="4000" b="1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MECHANICKÁ SORPCE </a:t>
            </a:r>
            <a:r>
              <a:rPr lang="cs-CZ" sz="2800" i="1" dirty="0"/>
              <a:t>– zadržování  částic                     v jemných a slepých pórech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FYZIKÁLNÍ </a:t>
            </a:r>
            <a:r>
              <a:rPr lang="cs-CZ" sz="2800" b="1" dirty="0">
                <a:solidFill>
                  <a:srgbClr val="FF0000"/>
                </a:solidFill>
              </a:rPr>
              <a:t>SORPCE </a:t>
            </a:r>
            <a:r>
              <a:rPr lang="cs-CZ" sz="2800" i="1" dirty="0"/>
              <a:t>– </a:t>
            </a:r>
            <a:r>
              <a:rPr lang="cs-CZ" sz="2800" i="1" dirty="0" smtClean="0"/>
              <a:t>jevy </a:t>
            </a:r>
            <a:r>
              <a:rPr lang="cs-CZ" sz="2800" i="1" dirty="0"/>
              <a:t>na rozhraní dvou fází </a:t>
            </a:r>
            <a:r>
              <a:rPr lang="cs-CZ" sz="2800" i="1" dirty="0" smtClean="0"/>
              <a:t>               (</a:t>
            </a:r>
            <a:r>
              <a:rPr lang="cs-CZ" sz="2800" i="1" dirty="0"/>
              <a:t>růst koncentrace iontů na povrchu)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anose="05000000000000000000" pitchFamily="2" charset="2"/>
              <a:buChar char="Ø"/>
            </a:pPr>
            <a:r>
              <a:rPr lang="cs-CZ" sz="2800" i="1" dirty="0"/>
              <a:t> </a:t>
            </a:r>
            <a:r>
              <a:rPr lang="cs-CZ" sz="2800" i="1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FYZIKÁLNĚ-CHEMICKÁ </a:t>
            </a:r>
            <a:r>
              <a:rPr lang="cs-CZ" sz="2800" b="1" dirty="0">
                <a:solidFill>
                  <a:srgbClr val="FF0000"/>
                </a:solidFill>
              </a:rPr>
              <a:t>(VÝMĚNNÁ) </a:t>
            </a:r>
            <a:r>
              <a:rPr lang="cs-CZ" sz="2800" i="1" dirty="0"/>
              <a:t>– výměna adsorbovaných kationtů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anose="05000000000000000000" pitchFamily="2" charset="2"/>
              <a:buChar char="Ø"/>
            </a:pPr>
            <a:r>
              <a:rPr lang="cs-CZ" sz="2800" i="1" dirty="0"/>
              <a:t> </a:t>
            </a:r>
            <a:r>
              <a:rPr lang="cs-CZ" sz="2800" i="1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CHEMICKÁ </a:t>
            </a:r>
            <a:r>
              <a:rPr lang="cs-CZ" sz="2800" b="1" dirty="0">
                <a:solidFill>
                  <a:srgbClr val="FF0000"/>
                </a:solidFill>
              </a:rPr>
              <a:t>SORPCE </a:t>
            </a:r>
            <a:r>
              <a:rPr lang="cs-CZ" sz="2800" i="1" dirty="0"/>
              <a:t>– tvorba </a:t>
            </a:r>
            <a:r>
              <a:rPr lang="cs-CZ" sz="2800" i="1" dirty="0" smtClean="0"/>
              <a:t>nerozpustných </a:t>
            </a:r>
            <a:r>
              <a:rPr lang="cs-CZ" sz="2800" i="1" dirty="0"/>
              <a:t>sloučenin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accent1"/>
              </a:buClr>
              <a:buSzPct val="155000"/>
              <a:buFont typeface="Wingdings" panose="05000000000000000000" pitchFamily="2" charset="2"/>
              <a:buChar char="Ø"/>
            </a:pPr>
            <a:r>
              <a:rPr lang="cs-CZ" sz="2800" i="1" dirty="0"/>
              <a:t> </a:t>
            </a:r>
            <a:r>
              <a:rPr lang="cs-CZ" sz="2800" i="1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BIOLOGICKÁ </a:t>
            </a:r>
            <a:r>
              <a:rPr lang="cs-CZ" sz="3200" b="1" dirty="0">
                <a:solidFill>
                  <a:srgbClr val="FF0000"/>
                </a:solidFill>
              </a:rPr>
              <a:t>SORPCE </a:t>
            </a:r>
            <a:r>
              <a:rPr lang="cs-CZ" sz="3200" i="1" dirty="0"/>
              <a:t>– selektivní a dynamická</a:t>
            </a:r>
            <a:endParaRPr lang="cs-CZ" sz="32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28600" y="533400"/>
            <a:ext cx="8686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 u="sng" dirty="0"/>
              <a:t>VÝMĚNA </a:t>
            </a:r>
            <a:r>
              <a:rPr lang="cs-CZ" sz="4000" b="1" u="sng" dirty="0" smtClean="0"/>
              <a:t>  ANIONTŮ</a:t>
            </a:r>
            <a:r>
              <a:rPr lang="cs-CZ" sz="4000" b="1" u="sng" dirty="0"/>
              <a:t>:</a:t>
            </a:r>
          </a:p>
          <a:p>
            <a:pPr marL="571500" indent="-571500"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4000" b="1" dirty="0"/>
              <a:t> půdy tropů </a:t>
            </a:r>
            <a:r>
              <a:rPr lang="cs-CZ" sz="4000" dirty="0"/>
              <a:t>(kyselé půdy)</a:t>
            </a:r>
          </a:p>
          <a:p>
            <a:pPr marL="571500" indent="-571500"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4000" b="1" dirty="0"/>
              <a:t> zasolené půdy</a:t>
            </a:r>
            <a:r>
              <a:rPr lang="en-US" sz="4000" b="1" dirty="0"/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cs-CZ" sz="2800" dirty="0"/>
              <a:t>(pozitivně nabitá aktivní část = </a:t>
            </a:r>
            <a:r>
              <a:rPr lang="cs-CZ" sz="2800" dirty="0" err="1"/>
              <a:t>bazoidy</a:t>
            </a:r>
            <a:r>
              <a:rPr lang="cs-CZ" sz="2800" dirty="0"/>
              <a:t>, proto probíhá výměna aniontů v pasivní části)</a:t>
            </a:r>
            <a:endParaRPr lang="en-US" sz="2800" dirty="0"/>
          </a:p>
          <a:p>
            <a:pPr eaLnBrk="0" hangingPunct="0">
              <a:spcBef>
                <a:spcPct val="50000"/>
              </a:spcBef>
            </a:pPr>
            <a:endParaRPr lang="cs-CZ" sz="40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KOLOIDNÍ SYSTÉMY</a:t>
            </a:r>
            <a:r>
              <a:rPr lang="en-GB" sz="1100" b="1"/>
              <a:t>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90108"/>
              </p:ext>
            </p:extLst>
          </p:nvPr>
        </p:nvGraphicFramePr>
        <p:xfrm>
          <a:off x="683568" y="1124744"/>
          <a:ext cx="802838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096"/>
                <a:gridCol w="2007096"/>
                <a:gridCol w="2007096"/>
                <a:gridCol w="200709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Disperzní prostředí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Disperzní podíl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(plyn)</a:t>
                      </a:r>
                    </a:p>
                    <a:p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Disperzní podíl (kapalina)</a:t>
                      </a:r>
                    </a:p>
                    <a:p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Disperzní podíl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(pevná látka)</a:t>
                      </a:r>
                    </a:p>
                    <a:p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plyn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aerosol (mlha)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dým, mrak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kapalina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pěna 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emulze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</a:t>
                      </a:r>
                    </a:p>
                    <a:p>
                      <a:pPr algn="ctr"/>
                      <a:r>
                        <a:rPr lang="cs-C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(krev, inkoust, půda)</a:t>
                      </a:r>
                      <a:endPara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pevná látka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tuhá pěna (pemza)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tuhá emulze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tuhý sol </a:t>
                      </a:r>
                      <a:r>
                        <a:rPr lang="cs-C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(barevné sklo, drahokam)</a:t>
                      </a:r>
                      <a:endPara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275856" y="65479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cs.wikipedia.org/wiki/Koloid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228600" y="533400"/>
            <a:ext cx="86868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 u="sng" dirty="0"/>
              <a:t>VÝMĚNNÉ </a:t>
            </a:r>
            <a:r>
              <a:rPr lang="cs-CZ" sz="4000" b="1" u="sng" dirty="0" smtClean="0"/>
              <a:t>  ANIONTY</a:t>
            </a:r>
            <a:r>
              <a:rPr lang="cs-CZ" sz="4000" b="1" u="sng" dirty="0"/>
              <a:t>:</a:t>
            </a:r>
          </a:p>
          <a:p>
            <a:pPr eaLnBrk="0" hangingPunct="0">
              <a:spcBef>
                <a:spcPct val="50000"/>
              </a:spcBef>
              <a:buClr>
                <a:srgbClr val="5B1DB5"/>
              </a:buClr>
              <a:buFont typeface="Wingdings" pitchFamily="2" charset="2"/>
              <a:buChar char="v"/>
            </a:pPr>
            <a:r>
              <a:rPr lang="cs-CZ" sz="4000" b="1" dirty="0"/>
              <a:t> </a:t>
            </a:r>
            <a:r>
              <a:rPr lang="cs-CZ" sz="4000" b="1" i="1" dirty="0">
                <a:solidFill>
                  <a:srgbClr val="5B1DB5"/>
                </a:solidFill>
              </a:rPr>
              <a:t>chloridy (Cl</a:t>
            </a:r>
            <a:r>
              <a:rPr lang="cs-CZ" sz="4000" b="1" i="1" baseline="30000" dirty="0">
                <a:solidFill>
                  <a:srgbClr val="5B1DB5"/>
                </a:solidFill>
              </a:rPr>
              <a:t>-</a:t>
            </a:r>
            <a:r>
              <a:rPr lang="cs-CZ" sz="4000" b="1" i="1" dirty="0">
                <a:solidFill>
                  <a:srgbClr val="5B1DB5"/>
                </a:solidFill>
              </a:rPr>
              <a:t>)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4000" b="1" i="1" dirty="0">
                <a:solidFill>
                  <a:srgbClr val="5B1DB5"/>
                </a:solidFill>
              </a:rPr>
              <a:t> sulfáty (SO</a:t>
            </a:r>
            <a:r>
              <a:rPr lang="cs-CZ" sz="4000" b="1" i="1" baseline="-25000" dirty="0">
                <a:solidFill>
                  <a:srgbClr val="5B1DB5"/>
                </a:solidFill>
              </a:rPr>
              <a:t>4</a:t>
            </a:r>
            <a:r>
              <a:rPr lang="cs-CZ" sz="4000" b="1" i="1" baseline="30000" dirty="0">
                <a:solidFill>
                  <a:srgbClr val="5B1DB5"/>
                </a:solidFill>
              </a:rPr>
              <a:t>2-</a:t>
            </a:r>
            <a:r>
              <a:rPr lang="cs-CZ" sz="4000" b="1" i="1" dirty="0">
                <a:solidFill>
                  <a:srgbClr val="5B1DB5"/>
                </a:solidFill>
              </a:rPr>
              <a:t>)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4000" b="1" i="1" dirty="0">
                <a:solidFill>
                  <a:srgbClr val="5B1DB5"/>
                </a:solidFill>
              </a:rPr>
              <a:t> fosfáty (H</a:t>
            </a:r>
            <a:r>
              <a:rPr lang="cs-CZ" sz="4000" b="1" i="1" baseline="-25000" dirty="0">
                <a:solidFill>
                  <a:srgbClr val="5B1DB5"/>
                </a:solidFill>
              </a:rPr>
              <a:t>2</a:t>
            </a:r>
            <a:r>
              <a:rPr lang="cs-CZ" sz="4000" b="1" i="1" dirty="0">
                <a:solidFill>
                  <a:srgbClr val="5B1DB5"/>
                </a:solidFill>
              </a:rPr>
              <a:t>PO</a:t>
            </a:r>
            <a:r>
              <a:rPr lang="cs-CZ" sz="4000" b="1" i="1" baseline="-25000" dirty="0">
                <a:solidFill>
                  <a:srgbClr val="5B1DB5"/>
                </a:solidFill>
              </a:rPr>
              <a:t>4</a:t>
            </a:r>
            <a:r>
              <a:rPr lang="cs-CZ" sz="4000" b="1" i="1" baseline="30000" dirty="0">
                <a:solidFill>
                  <a:srgbClr val="5B1DB5"/>
                </a:solidFill>
              </a:rPr>
              <a:t>-</a:t>
            </a:r>
            <a:r>
              <a:rPr lang="cs-CZ" sz="4000" b="1" i="1" dirty="0">
                <a:solidFill>
                  <a:srgbClr val="5B1DB5"/>
                </a:solidFill>
              </a:rPr>
              <a:t>)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4000" b="1" i="1" dirty="0">
                <a:solidFill>
                  <a:srgbClr val="5B1DB5"/>
                </a:solidFill>
              </a:rPr>
              <a:t> dusičnany (NO</a:t>
            </a:r>
            <a:r>
              <a:rPr lang="cs-CZ" sz="4000" b="1" i="1" baseline="-25000" dirty="0">
                <a:solidFill>
                  <a:srgbClr val="5B1DB5"/>
                </a:solidFill>
              </a:rPr>
              <a:t>3</a:t>
            </a:r>
            <a:r>
              <a:rPr lang="cs-CZ" sz="4000" b="1" i="1" dirty="0">
                <a:solidFill>
                  <a:srgbClr val="5B1DB5"/>
                </a:solidFill>
              </a:rPr>
              <a:t>-)</a:t>
            </a:r>
          </a:p>
          <a:p>
            <a:pPr eaLnBrk="0" hangingPunct="0">
              <a:spcBef>
                <a:spcPct val="50000"/>
              </a:spcBef>
            </a:pPr>
            <a:endParaRPr lang="cs-CZ" sz="40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57338"/>
            <a:ext cx="8686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accent1"/>
              </a:buClr>
              <a:buSzPct val="127000"/>
              <a:buFont typeface="Wingdings" pitchFamily="2" charset="2"/>
              <a:buChar char="v"/>
              <a:defRPr/>
            </a:pPr>
            <a:r>
              <a:rPr lang="cs-CZ" sz="4000" b="1" dirty="0">
                <a:latin typeface="Times New Roman" charset="0"/>
                <a:cs typeface="+mn-cs"/>
              </a:rPr>
              <a:t> Obsah výměnných </a:t>
            </a:r>
            <a:r>
              <a:rPr lang="cs-CZ" sz="4000" b="1" dirty="0" err="1">
                <a:latin typeface="Times New Roman" charset="0"/>
                <a:cs typeface="+mn-cs"/>
              </a:rPr>
              <a:t>bazí</a:t>
            </a:r>
            <a:r>
              <a:rPr lang="cs-CZ" sz="4000" b="1" dirty="0">
                <a:latin typeface="Times New Roman" charset="0"/>
                <a:cs typeface="+mn-cs"/>
              </a:rPr>
              <a:t> (S)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v"/>
              <a:defRPr/>
            </a:pPr>
            <a:r>
              <a:rPr lang="cs-CZ" sz="4000" b="1" dirty="0">
                <a:latin typeface="Times New Roman" charset="0"/>
                <a:cs typeface="+mn-cs"/>
              </a:rPr>
              <a:t> Kationová výměnná kapacita (T)</a:t>
            </a:r>
            <a:endParaRPr lang="cs-CZ" b="1" i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+mn-cs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v"/>
              <a:defRPr/>
            </a:pPr>
            <a:r>
              <a:rPr lang="cs-CZ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 </a:t>
            </a:r>
            <a:r>
              <a:rPr lang="cs-CZ" sz="4000" b="1" dirty="0">
                <a:latin typeface="Times New Roman" charset="0"/>
                <a:cs typeface="+mn-cs"/>
              </a:rPr>
              <a:t>Nasycenost PKK (V)</a:t>
            </a:r>
          </a:p>
        </p:txBody>
      </p:sp>
      <p:sp>
        <p:nvSpPr>
          <p:cNvPr id="49155" name="Obdélník 3"/>
          <p:cNvSpPr>
            <a:spLocks noChangeArrowheads="1"/>
          </p:cNvSpPr>
          <p:nvPr/>
        </p:nvSpPr>
        <p:spPr bwMode="auto">
          <a:xfrm>
            <a:off x="395288" y="0"/>
            <a:ext cx="8424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/>
              <a:t>HODNOCENÍ   KVALITY  PKK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1052513"/>
            <a:ext cx="892968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1"/>
              </a:buClr>
              <a:buSzPct val="145000"/>
              <a:defRPr/>
            </a:pPr>
            <a:r>
              <a:rPr lang="cs-CZ" sz="4000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Maximální </a:t>
            </a:r>
            <a:r>
              <a:rPr lang="cs-CZ" sz="4000" b="1" dirty="0">
                <a:solidFill>
                  <a:srgbClr val="FF0000"/>
                </a:solidFill>
                <a:latin typeface="Times New Roman" charset="0"/>
                <a:cs typeface="+mn-cs"/>
              </a:rPr>
              <a:t>množství bazických kationtů vázaných v PKK !!!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5000"/>
              <a:defRPr/>
            </a:pPr>
            <a:r>
              <a:rPr lang="cs-CZ" b="1" dirty="0">
                <a:latin typeface="Times New Roman" charset="0"/>
                <a:cs typeface="+mn-cs"/>
              </a:rPr>
              <a:t>Jednotky:</a:t>
            </a:r>
            <a:r>
              <a:rPr lang="cs-CZ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Times New Roman" charset="0"/>
                <a:cs typeface="+mn-cs"/>
              </a:rPr>
              <a:t>mol/kg, </a:t>
            </a:r>
            <a:r>
              <a:rPr lang="cs-CZ" b="1" dirty="0" err="1">
                <a:solidFill>
                  <a:srgbClr val="FF0000"/>
                </a:solidFill>
                <a:latin typeface="Times New Roman" charset="0"/>
                <a:cs typeface="+mn-cs"/>
              </a:rPr>
              <a:t>mmol</a:t>
            </a:r>
            <a:r>
              <a:rPr lang="cs-CZ" b="1" dirty="0">
                <a:solidFill>
                  <a:srgbClr val="FF0000"/>
                </a:solidFill>
                <a:latin typeface="Times New Roman" charset="0"/>
                <a:cs typeface="+mn-cs"/>
              </a:rPr>
              <a:t>/100g, </a:t>
            </a:r>
            <a:r>
              <a:rPr lang="cs-CZ" b="1" dirty="0" err="1" smtClean="0">
                <a:solidFill>
                  <a:srgbClr val="FF0000"/>
                </a:solidFill>
                <a:latin typeface="Times New Roman" charset="0"/>
                <a:cs typeface="+mn-cs"/>
              </a:rPr>
              <a:t>cmol</a:t>
            </a:r>
            <a:r>
              <a:rPr lang="cs-CZ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/kg </a:t>
            </a:r>
            <a:endParaRPr lang="cs-CZ" sz="4000" b="1" dirty="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98478" y="3518029"/>
            <a:ext cx="7924800" cy="280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b="1" dirty="0"/>
              <a:t> </a:t>
            </a:r>
            <a:r>
              <a:rPr lang="cs-CZ" sz="3200" b="1" u="sng" dirty="0"/>
              <a:t>Vysoký obsah </a:t>
            </a:r>
            <a:r>
              <a:rPr lang="cs-CZ" sz="3200" b="1" u="sng" dirty="0" err="1"/>
              <a:t>bazí</a:t>
            </a:r>
            <a:r>
              <a:rPr lang="cs-CZ" sz="3200" b="1" u="sng" dirty="0">
                <a:solidFill>
                  <a:schemeClr val="tx2"/>
                </a:solidFill>
              </a:rPr>
              <a:t> </a:t>
            </a:r>
            <a:r>
              <a:rPr lang="cs-CZ" sz="3200" b="1" dirty="0"/>
              <a:t>(% z KVK):</a:t>
            </a:r>
          </a:p>
          <a:p>
            <a:pPr eaLnBrk="0" hangingPunct="0">
              <a:spcBef>
                <a:spcPct val="50000"/>
              </a:spcBef>
            </a:pPr>
            <a:r>
              <a:rPr lang="cs-CZ" sz="3200" b="1" dirty="0">
                <a:solidFill>
                  <a:srgbClr val="5B1DB5"/>
                </a:solidFill>
              </a:rPr>
              <a:t>Ca = 80%, </a:t>
            </a:r>
            <a:r>
              <a:rPr lang="cs-CZ" sz="3200" b="1" i="1" dirty="0">
                <a:solidFill>
                  <a:srgbClr val="5B1DB5"/>
                </a:solidFill>
              </a:rPr>
              <a:t>Mg = 15%, K = 5%, Na = 5%</a:t>
            </a:r>
            <a:endParaRPr lang="cs-CZ" sz="3200" i="1" dirty="0">
              <a:solidFill>
                <a:srgbClr val="5B1DB5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cs-CZ" sz="3200" b="1" u="sng" dirty="0">
                <a:solidFill>
                  <a:schemeClr val="tx2"/>
                </a:solidFill>
              </a:rPr>
              <a:t>Nízký obsah </a:t>
            </a:r>
            <a:r>
              <a:rPr lang="cs-CZ" sz="3200" b="1" u="sng" dirty="0" err="1">
                <a:solidFill>
                  <a:schemeClr val="tx2"/>
                </a:solidFill>
              </a:rPr>
              <a:t>bazí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/>
              <a:t>(% z KVK):</a:t>
            </a:r>
          </a:p>
          <a:p>
            <a:pPr eaLnBrk="0" hangingPunct="0">
              <a:spcBef>
                <a:spcPct val="50000"/>
              </a:spcBef>
            </a:pPr>
            <a:r>
              <a:rPr lang="cs-CZ" sz="3200" b="1" dirty="0">
                <a:solidFill>
                  <a:srgbClr val="5B1DB5"/>
                </a:solidFill>
              </a:rPr>
              <a:t>Ca = 10%, Mg = 2%, K = 0.5%, Na = 0.1% </a:t>
            </a:r>
          </a:p>
        </p:txBody>
      </p:sp>
      <p:sp>
        <p:nvSpPr>
          <p:cNvPr id="50180" name="Obdélník 3"/>
          <p:cNvSpPr>
            <a:spLocks noChangeArrowheads="1"/>
          </p:cNvSpPr>
          <p:nvPr/>
        </p:nvSpPr>
        <p:spPr bwMode="auto">
          <a:xfrm>
            <a:off x="179388" y="0"/>
            <a:ext cx="878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/>
              <a:t>OBSAH  VÝMĚNNÝCH  BAZÍ </a:t>
            </a:r>
            <a:r>
              <a:rPr lang="cs-CZ" sz="4400" b="1" dirty="0" smtClean="0"/>
              <a:t> (</a:t>
            </a:r>
            <a:r>
              <a:rPr lang="cs-CZ" sz="4400" b="1" dirty="0"/>
              <a:t>S)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50825" y="1700213"/>
            <a:ext cx="8569648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4000" b="1" dirty="0">
                <a:solidFill>
                  <a:srgbClr val="FF0000"/>
                </a:solidFill>
                <a:latin typeface="Times New Roman" charset="0"/>
                <a:cs typeface="+mn-cs"/>
              </a:rPr>
              <a:t>Maximální množství iontů vázaných</a:t>
            </a:r>
          </a:p>
          <a:p>
            <a:pPr algn="ctr" eaLnBrk="0" hangingPunct="0">
              <a:spcBef>
                <a:spcPct val="50000"/>
              </a:spcBef>
              <a:buClr>
                <a:schemeClr val="accent1"/>
              </a:buClr>
              <a:buSzPct val="140000"/>
              <a:defRPr/>
            </a:pPr>
            <a:r>
              <a:rPr lang="cs-CZ" sz="4000" b="1" dirty="0">
                <a:solidFill>
                  <a:srgbClr val="FF0000"/>
                </a:solidFill>
                <a:latin typeface="Times New Roman" charset="0"/>
                <a:cs typeface="+mn-cs"/>
              </a:rPr>
              <a:t>    v PKK !!!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0000"/>
              <a:defRPr/>
            </a:pPr>
            <a:r>
              <a:rPr lang="cs-CZ" sz="3200" b="1" dirty="0">
                <a:latin typeface="Times New Roman" charset="0"/>
                <a:cs typeface="+mn-cs"/>
              </a:rPr>
              <a:t>Kvantifikuje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negativní </a:t>
            </a:r>
            <a:r>
              <a:rPr lang="cs-CZ" sz="3200" b="1" dirty="0">
                <a:latin typeface="Times New Roman" charset="0"/>
                <a:cs typeface="+mn-cs"/>
              </a:rPr>
              <a:t>náboj půdních koloidů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40000"/>
              <a:defRPr/>
            </a:pPr>
            <a:r>
              <a:rPr lang="cs-CZ" sz="4000" b="1" dirty="0">
                <a:latin typeface="Times New Roman" charset="0"/>
                <a:cs typeface="+mn-cs"/>
              </a:rPr>
              <a:t>Jednotky:</a:t>
            </a:r>
            <a:r>
              <a:rPr lang="cs-CZ" sz="4000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 </a:t>
            </a:r>
            <a:r>
              <a:rPr lang="cs-CZ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mol/kg, </a:t>
            </a:r>
            <a:r>
              <a:rPr lang="cs-CZ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mmol</a:t>
            </a:r>
            <a:r>
              <a:rPr lang="cs-CZ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/100g, </a:t>
            </a:r>
            <a:r>
              <a:rPr lang="cs-CZ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cmol</a:t>
            </a:r>
            <a:r>
              <a:rPr lang="cs-CZ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/kg </a:t>
            </a:r>
          </a:p>
        </p:txBody>
      </p:sp>
      <p:sp>
        <p:nvSpPr>
          <p:cNvPr id="51203" name="Obdélník 2"/>
          <p:cNvSpPr>
            <a:spLocks noChangeArrowheads="1"/>
          </p:cNvSpPr>
          <p:nvPr/>
        </p:nvSpPr>
        <p:spPr bwMode="auto">
          <a:xfrm>
            <a:off x="250825" y="0"/>
            <a:ext cx="82819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/>
              <a:t>KATIONTOVÁ  VÝMĚNNÁ </a:t>
            </a:r>
            <a:r>
              <a:rPr lang="cs-CZ" sz="4400" b="1" dirty="0" smtClean="0"/>
              <a:t>KAPACITA  </a:t>
            </a:r>
            <a:r>
              <a:rPr lang="cs-CZ" sz="4400" b="1" dirty="0"/>
              <a:t>(T)</a:t>
            </a:r>
            <a:endParaRPr lang="cs-CZ" sz="4400" b="1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979712" y="1844824"/>
            <a:ext cx="5760640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3200" b="1" dirty="0" smtClean="0"/>
              <a:t>&gt;  </a:t>
            </a:r>
            <a:r>
              <a:rPr lang="cs-CZ" sz="3200" b="1" dirty="0"/>
              <a:t>40    = velmi vysoká</a:t>
            </a:r>
          </a:p>
          <a:p>
            <a:pPr eaLnBrk="0" hangingPunct="0">
              <a:spcBef>
                <a:spcPct val="50000"/>
              </a:spcBef>
            </a:pPr>
            <a:r>
              <a:rPr lang="cs-CZ" sz="3200" b="1" dirty="0" smtClean="0"/>
              <a:t>        25 </a:t>
            </a:r>
            <a:r>
              <a:rPr lang="cs-CZ" sz="3200" b="1" dirty="0"/>
              <a:t>– 40 = vysoká</a:t>
            </a:r>
          </a:p>
          <a:p>
            <a:pPr eaLnBrk="0" hangingPunct="0">
              <a:spcBef>
                <a:spcPct val="50000"/>
              </a:spcBef>
            </a:pPr>
            <a:r>
              <a:rPr lang="cs-CZ" sz="3200" b="1" dirty="0"/>
              <a:t>   </a:t>
            </a:r>
            <a:r>
              <a:rPr lang="cs-CZ" sz="3200" b="1" dirty="0" smtClean="0"/>
              <a:t>     12 </a:t>
            </a:r>
            <a:r>
              <a:rPr lang="cs-CZ" sz="3200" b="1" dirty="0"/>
              <a:t>– 25  = střední</a:t>
            </a:r>
          </a:p>
          <a:p>
            <a:pPr eaLnBrk="0" hangingPunct="0">
              <a:spcBef>
                <a:spcPct val="50000"/>
              </a:spcBef>
            </a:pPr>
            <a:r>
              <a:rPr lang="cs-CZ" sz="3200" b="1" dirty="0"/>
              <a:t> </a:t>
            </a:r>
            <a:r>
              <a:rPr lang="cs-CZ" sz="3200" b="1" dirty="0" smtClean="0"/>
              <a:t>        8 </a:t>
            </a:r>
            <a:r>
              <a:rPr lang="cs-CZ" sz="3200" b="1" dirty="0"/>
              <a:t>– 12  = nízká</a:t>
            </a:r>
            <a:endParaRPr lang="cs-CZ" sz="3200" b="1" i="1" dirty="0"/>
          </a:p>
          <a:p>
            <a:pPr eaLnBrk="0" hangingPunct="0">
              <a:spcBef>
                <a:spcPct val="50000"/>
              </a:spcBef>
            </a:pPr>
            <a:r>
              <a:rPr lang="cs-CZ" sz="3200" b="1" dirty="0"/>
              <a:t>          &lt;  8     = velmi nízká</a:t>
            </a:r>
          </a:p>
        </p:txBody>
      </p:sp>
      <p:sp>
        <p:nvSpPr>
          <p:cNvPr id="52227" name="Obdélník 2"/>
          <p:cNvSpPr>
            <a:spLocks noChangeArrowheads="1"/>
          </p:cNvSpPr>
          <p:nvPr/>
        </p:nvSpPr>
        <p:spPr bwMode="auto">
          <a:xfrm>
            <a:off x="0" y="0"/>
            <a:ext cx="88931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/>
              <a:t>KATIONTOVÁ  VÝMĚNNÁ </a:t>
            </a:r>
            <a:r>
              <a:rPr lang="cs-CZ" sz="4400" b="1" dirty="0" smtClean="0"/>
              <a:t>KAPACITA   PŮD </a:t>
            </a:r>
            <a:r>
              <a:rPr lang="cs-CZ" sz="4400" dirty="0" smtClean="0"/>
              <a:t>(</a:t>
            </a:r>
            <a:r>
              <a:rPr lang="cs-CZ" sz="4400" dirty="0" err="1" smtClean="0"/>
              <a:t>mmol</a:t>
            </a:r>
            <a:r>
              <a:rPr lang="cs-CZ" sz="4400" dirty="0" smtClean="0"/>
              <a:t>/100g</a:t>
            </a:r>
            <a:r>
              <a:rPr lang="cs-CZ" sz="4400" dirty="0"/>
              <a:t>)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4400" b="1" dirty="0" smtClean="0"/>
              <a:t> </a:t>
            </a:r>
            <a:endParaRPr lang="cs-CZ" sz="4400" b="1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214313" y="1052513"/>
            <a:ext cx="8678862" cy="443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Poměr obsahu výměnných bazí (S) 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k celkové KVK (T) * 100</a:t>
            </a:r>
          </a:p>
          <a:p>
            <a:pPr eaLnBrk="0" hangingPunct="0">
              <a:spcBef>
                <a:spcPct val="50000"/>
              </a:spcBef>
            </a:pPr>
            <a:endParaRPr lang="cs-CZ" sz="4000" i="1"/>
          </a:p>
          <a:p>
            <a:pPr algn="ctr" eaLnBrk="0" hangingPunct="0">
              <a:spcBef>
                <a:spcPct val="50000"/>
              </a:spcBef>
            </a:pPr>
            <a:r>
              <a:rPr lang="cs-CZ" sz="4800" b="1" i="1"/>
              <a:t>V  (%) =  S / T*100</a:t>
            </a:r>
          </a:p>
          <a:p>
            <a:pPr algn="ctr" eaLnBrk="0" hangingPunct="0">
              <a:spcBef>
                <a:spcPct val="50000"/>
              </a:spcBef>
            </a:pPr>
            <a:endParaRPr lang="cs-CZ" sz="4000" b="1"/>
          </a:p>
        </p:txBody>
      </p:sp>
      <p:sp>
        <p:nvSpPr>
          <p:cNvPr id="53251" name="Obdélník 2"/>
          <p:cNvSpPr>
            <a:spLocks noChangeArrowheads="1"/>
          </p:cNvSpPr>
          <p:nvPr/>
        </p:nvSpPr>
        <p:spPr bwMode="auto">
          <a:xfrm>
            <a:off x="250825" y="0"/>
            <a:ext cx="8281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/>
              <a:t>NASYCENOST PKK (V)</a:t>
            </a:r>
            <a:endParaRPr lang="cs-CZ" sz="4400" b="1" i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475656" y="769938"/>
            <a:ext cx="6660232" cy="4339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u="sng" dirty="0" smtClean="0"/>
              <a:t> </a:t>
            </a:r>
            <a:endParaRPr lang="cs-CZ" b="1" u="sng" dirty="0"/>
          </a:p>
          <a:p>
            <a:pPr algn="ctr" eaLnBrk="0" hangingPunct="0">
              <a:spcBef>
                <a:spcPct val="50000"/>
              </a:spcBef>
            </a:pPr>
            <a:r>
              <a:rPr lang="cs-CZ" sz="4000" b="1" dirty="0"/>
              <a:t>       90 – 100 = plně nasycen 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4000" b="1" dirty="0"/>
              <a:t>75 – 90 =  nasycen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4000" b="1" dirty="0"/>
              <a:t>       50 – 75 = slabě nasycen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4000" b="1" dirty="0"/>
              <a:t>         &lt; 50  = nenasycen</a:t>
            </a:r>
          </a:p>
        </p:txBody>
      </p:sp>
      <p:sp>
        <p:nvSpPr>
          <p:cNvPr id="54275" name="Obdélník 2"/>
          <p:cNvSpPr>
            <a:spLocks noChangeArrowheads="1"/>
          </p:cNvSpPr>
          <p:nvPr/>
        </p:nvSpPr>
        <p:spPr bwMode="auto">
          <a:xfrm>
            <a:off x="250825" y="0"/>
            <a:ext cx="8281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/>
              <a:t>NASYCENOST PKK (</a:t>
            </a:r>
            <a:r>
              <a:rPr lang="cs-CZ" sz="4400" b="1" dirty="0" smtClean="0"/>
              <a:t>V, %)</a:t>
            </a:r>
            <a:endParaRPr lang="cs-CZ" sz="4400" b="1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484313"/>
            <a:ext cx="8604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just" eaLnBrk="0" hangingPunct="0">
              <a:spcBef>
                <a:spcPct val="50000"/>
              </a:spcBef>
              <a:buClr>
                <a:srgbClr val="FF0000"/>
              </a:buClr>
              <a:buSzPct val="128000"/>
              <a:buFont typeface="+mj-lt"/>
              <a:buAutoNum type="arabicPeriod"/>
              <a:defRPr/>
            </a:pPr>
            <a:r>
              <a:rPr lang="cs-CZ" sz="4000" b="1" dirty="0">
                <a:latin typeface="Times New Roman" charset="0"/>
                <a:cs typeface="+mn-cs"/>
              </a:rPr>
              <a:t> Nasycen jednomocnými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 </a:t>
            </a:r>
            <a:r>
              <a:rPr lang="cs-CZ" sz="4000" b="1" dirty="0">
                <a:latin typeface="Times New Roman" charset="0"/>
                <a:cs typeface="+mn-cs"/>
              </a:rPr>
              <a:t>kationty</a:t>
            </a:r>
          </a:p>
          <a:p>
            <a:pPr marL="742950" indent="-742950" eaLnBrk="0" hangingPunct="0">
              <a:spcBef>
                <a:spcPct val="50000"/>
              </a:spcBef>
              <a:buClr>
                <a:srgbClr val="FF0000"/>
              </a:buClr>
              <a:buSzPct val="128000"/>
              <a:buFont typeface="+mj-lt"/>
              <a:buAutoNum type="arabicPeriod"/>
              <a:defRPr/>
            </a:pPr>
            <a:r>
              <a:rPr lang="cs-CZ" sz="4000" b="1" dirty="0">
                <a:latin typeface="Times New Roman" charset="0"/>
                <a:cs typeface="+mn-cs"/>
              </a:rPr>
              <a:t> Nasycen dvojmocnými kationty </a:t>
            </a:r>
          </a:p>
          <a:p>
            <a:pPr marL="742950" indent="-742950" eaLnBrk="0" hangingPunct="0">
              <a:spcBef>
                <a:spcPct val="50000"/>
              </a:spcBef>
              <a:buClr>
                <a:srgbClr val="FF0000"/>
              </a:buClr>
              <a:buSzPct val="128000"/>
              <a:buFont typeface="+mj-lt"/>
              <a:buAutoNum type="arabicPeriod"/>
              <a:defRPr/>
            </a:pPr>
            <a:r>
              <a:rPr lang="cs-CZ" sz="4000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 </a:t>
            </a:r>
            <a:r>
              <a:rPr lang="cs-CZ" sz="4000" b="1" dirty="0">
                <a:latin typeface="Times New Roman" charset="0"/>
                <a:cs typeface="+mn-cs"/>
              </a:rPr>
              <a:t>Nenasycený PKK  (H</a:t>
            </a:r>
            <a:r>
              <a:rPr lang="cs-CZ" sz="4000" b="1" baseline="30000" dirty="0">
                <a:latin typeface="Times New Roman" charset="0"/>
                <a:cs typeface="+mn-cs"/>
              </a:rPr>
              <a:t>+</a:t>
            </a:r>
            <a:r>
              <a:rPr lang="cs-CZ" sz="4000" b="1" dirty="0">
                <a:latin typeface="Times New Roman" charset="0"/>
                <a:cs typeface="+mn-cs"/>
              </a:rPr>
              <a:t>) </a:t>
            </a:r>
          </a:p>
        </p:txBody>
      </p:sp>
      <p:sp>
        <p:nvSpPr>
          <p:cNvPr id="55299" name="Obdélník 2"/>
          <p:cNvSpPr>
            <a:spLocks noChangeArrowheads="1"/>
          </p:cNvSpPr>
          <p:nvPr/>
        </p:nvSpPr>
        <p:spPr bwMode="auto">
          <a:xfrm>
            <a:off x="176484" y="4365104"/>
            <a:ext cx="8064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Ca </a:t>
            </a:r>
            <a:r>
              <a:rPr lang="cs-CZ" sz="4400" b="1" baseline="30000" dirty="0">
                <a:solidFill>
                  <a:srgbClr val="FF0000"/>
                </a:solidFill>
              </a:rPr>
              <a:t>2+</a:t>
            </a:r>
            <a:r>
              <a:rPr lang="cs-CZ" sz="4400" b="1" dirty="0">
                <a:solidFill>
                  <a:srgbClr val="FF0000"/>
                </a:solidFill>
              </a:rPr>
              <a:t> , Mg</a:t>
            </a:r>
            <a:r>
              <a:rPr lang="cs-CZ" sz="4400" b="1" baseline="30000" dirty="0">
                <a:solidFill>
                  <a:srgbClr val="FF0000"/>
                </a:solidFill>
              </a:rPr>
              <a:t> 2+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sz="4400" b="1" dirty="0">
                <a:solidFill>
                  <a:srgbClr val="FF0000"/>
                </a:solidFill>
              </a:rPr>
              <a:t> H</a:t>
            </a:r>
            <a:r>
              <a:rPr lang="cs-CZ" sz="4400" b="1" baseline="30000" dirty="0">
                <a:solidFill>
                  <a:srgbClr val="FF0000"/>
                </a:solidFill>
              </a:rPr>
              <a:t>+</a:t>
            </a:r>
            <a:r>
              <a:rPr lang="cs-CZ" sz="4400" b="1" dirty="0">
                <a:solidFill>
                  <a:srgbClr val="FF0000"/>
                </a:solidFill>
              </a:rPr>
              <a:t> , NH</a:t>
            </a:r>
            <a:r>
              <a:rPr lang="cs-CZ" sz="4400" b="1" baseline="-25000" dirty="0">
                <a:solidFill>
                  <a:srgbClr val="FF0000"/>
                </a:solidFill>
              </a:rPr>
              <a:t>4</a:t>
            </a:r>
            <a:r>
              <a:rPr lang="cs-CZ" sz="4400" b="1" baseline="30000" dirty="0">
                <a:solidFill>
                  <a:srgbClr val="FF0000"/>
                </a:solidFill>
              </a:rPr>
              <a:t>+</a:t>
            </a:r>
            <a:r>
              <a:rPr lang="cs-CZ" sz="4400" b="1" dirty="0">
                <a:solidFill>
                  <a:srgbClr val="FF0000"/>
                </a:solidFill>
              </a:rPr>
              <a:t> , K</a:t>
            </a:r>
            <a:r>
              <a:rPr lang="cs-CZ" sz="4400" b="1" baseline="30000" dirty="0">
                <a:solidFill>
                  <a:srgbClr val="FF0000"/>
                </a:solidFill>
              </a:rPr>
              <a:t>+ </a:t>
            </a:r>
            <a:r>
              <a:rPr lang="cs-CZ" sz="4400" b="1" dirty="0">
                <a:solidFill>
                  <a:srgbClr val="FF0000"/>
                </a:solidFill>
              </a:rPr>
              <a:t>, Na</a:t>
            </a:r>
            <a:r>
              <a:rPr lang="cs-CZ" sz="4400" b="1" baseline="30000" dirty="0">
                <a:solidFill>
                  <a:srgbClr val="FF0000"/>
                </a:solidFill>
              </a:rPr>
              <a:t>+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5300" name="Obdélník 3"/>
          <p:cNvSpPr>
            <a:spLocks noChangeArrowheads="1"/>
          </p:cNvSpPr>
          <p:nvPr/>
        </p:nvSpPr>
        <p:spPr bwMode="auto">
          <a:xfrm>
            <a:off x="179388" y="0"/>
            <a:ext cx="8137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/>
              <a:t>TYPY   PKK   DLE   GEDROJCE:</a:t>
            </a:r>
            <a:endParaRPr lang="cs-CZ" sz="4400" b="1" i="1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délník 1"/>
          <p:cNvSpPr>
            <a:spLocks noChangeArrowheads="1"/>
          </p:cNvSpPr>
          <p:nvPr/>
        </p:nvSpPr>
        <p:spPr bwMode="auto">
          <a:xfrm>
            <a:off x="250825" y="1052513"/>
            <a:ext cx="864165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3200" dirty="0" smtClean="0">
                <a:solidFill>
                  <a:srgbClr val="FF0000"/>
                </a:solidFill>
                <a:latin typeface="Arial Rounded MT Bold" pitchFamily="34" charset="0"/>
              </a:rPr>
              <a:t>Půdotvorné  </a:t>
            </a:r>
            <a:r>
              <a:rPr lang="cs-CZ" sz="3200" dirty="0">
                <a:solidFill>
                  <a:srgbClr val="FF0000"/>
                </a:solidFill>
                <a:latin typeface="Arial Rounded MT Bold" pitchFamily="34" charset="0"/>
              </a:rPr>
              <a:t>a biologické procesy</a:t>
            </a:r>
          </a:p>
          <a:p>
            <a:pPr algn="just"/>
            <a:r>
              <a:rPr lang="cs-CZ" sz="3200" dirty="0">
                <a:latin typeface="Arial Rounded MT Bold" pitchFamily="34" charset="0"/>
              </a:rPr>
              <a:t>– transport látek</a:t>
            </a:r>
          </a:p>
          <a:p>
            <a:pPr marL="514350" indent="-514350" algn="just">
              <a:buFont typeface="+mj-lt"/>
              <a:buAutoNum type="arabicPeriod"/>
            </a:pPr>
            <a:endParaRPr lang="cs-CZ" sz="32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/>
            <a:r>
              <a:rPr lang="cs-CZ" sz="3200" b="1" dirty="0" smtClean="0">
                <a:solidFill>
                  <a:srgbClr val="FF0000"/>
                </a:solidFill>
                <a:latin typeface="Arial Rounded MT Bold" pitchFamily="34" charset="0"/>
              </a:rPr>
              <a:t>2. Fyzikální </a:t>
            </a:r>
            <a:r>
              <a:rPr lang="cs-CZ" sz="3200" b="1" dirty="0">
                <a:solidFill>
                  <a:srgbClr val="FF0000"/>
                </a:solidFill>
                <a:latin typeface="Arial Rounded MT Bold" pitchFamily="34" charset="0"/>
              </a:rPr>
              <a:t>vlastnosti půdy</a:t>
            </a:r>
          </a:p>
          <a:p>
            <a:pPr algn="just"/>
            <a:r>
              <a:rPr lang="cs-CZ" sz="3200" b="1" dirty="0">
                <a:latin typeface="Arial Rounded MT Bold" pitchFamily="34" charset="0"/>
              </a:rPr>
              <a:t>– </a:t>
            </a:r>
            <a:r>
              <a:rPr lang="cs-CZ" sz="3200" b="1" dirty="0" smtClean="0">
                <a:latin typeface="Arial Rounded MT Bold" pitchFamily="34" charset="0"/>
              </a:rPr>
              <a:t> struktura</a:t>
            </a:r>
            <a:endParaRPr lang="cs-CZ" sz="3200" b="1" dirty="0">
              <a:latin typeface="Arial Rounded MT Bold" pitchFamily="34" charset="0"/>
            </a:endParaRPr>
          </a:p>
          <a:p>
            <a:pPr algn="just"/>
            <a:r>
              <a:rPr lang="cs-CZ" sz="3200" b="1" dirty="0">
                <a:latin typeface="Arial Rounded MT Bold" pitchFamily="34" charset="0"/>
              </a:rPr>
              <a:t>– </a:t>
            </a:r>
            <a:r>
              <a:rPr lang="cs-CZ" sz="3200" b="1" dirty="0" smtClean="0">
                <a:latin typeface="Arial Rounded MT Bold" pitchFamily="34" charset="0"/>
              </a:rPr>
              <a:t>soudržnost, přilnavost, </a:t>
            </a:r>
            <a:r>
              <a:rPr lang="cs-CZ" sz="3200" b="1" dirty="0">
                <a:latin typeface="Arial Rounded MT Bold" pitchFamily="34" charset="0"/>
              </a:rPr>
              <a:t>obdělávání půdy</a:t>
            </a:r>
          </a:p>
          <a:p>
            <a:pPr marL="514350" indent="-514350" algn="just">
              <a:buFont typeface="+mj-lt"/>
              <a:buAutoNum type="arabicPeriod"/>
            </a:pPr>
            <a:endParaRPr lang="cs-CZ" sz="3200" b="1" dirty="0">
              <a:latin typeface="Arial Rounded MT Bold" pitchFamily="34" charset="0"/>
            </a:endParaRPr>
          </a:p>
          <a:p>
            <a:pPr algn="just"/>
            <a:r>
              <a:rPr lang="cs-CZ" sz="3200" b="1" dirty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cs-CZ" sz="3200" b="1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cs-CZ" sz="3200" b="1" dirty="0">
                <a:solidFill>
                  <a:srgbClr val="FF0000"/>
                </a:solidFill>
                <a:latin typeface="Arial Rounded MT Bold" pitchFamily="34" charset="0"/>
              </a:rPr>
              <a:t>Vzlínání vody 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cs-CZ" sz="3200" b="1" dirty="0" smtClean="0">
                <a:latin typeface="Arial Rounded MT Bold" pitchFamily="34" charset="0"/>
              </a:rPr>
              <a:t>- </a:t>
            </a:r>
            <a:r>
              <a:rPr lang="cs-CZ" sz="3200" b="1" dirty="0" err="1" smtClean="0">
                <a:latin typeface="Arial Rounded MT Bold" pitchFamily="34" charset="0"/>
              </a:rPr>
              <a:t>elektrokapilarita</a:t>
            </a:r>
            <a:endParaRPr lang="cs-CZ" sz="3200" b="1" dirty="0">
              <a:latin typeface="Arial Rounded MT Bold" pitchFamily="34" charset="0"/>
            </a:endParaRPr>
          </a:p>
          <a:p>
            <a:pPr algn="just"/>
            <a:endParaRPr lang="cs-CZ" sz="3200" b="1" dirty="0">
              <a:latin typeface="Arial Rounded MT Bold" pitchFamily="34" charset="0"/>
            </a:endParaRPr>
          </a:p>
        </p:txBody>
      </p:sp>
      <p:sp>
        <p:nvSpPr>
          <p:cNvPr id="56323" name="Obdélník 2"/>
          <p:cNvSpPr>
            <a:spLocks noChangeArrowheads="1"/>
          </p:cNvSpPr>
          <p:nvPr/>
        </p:nvSpPr>
        <p:spPr bwMode="auto">
          <a:xfrm>
            <a:off x="323850" y="0"/>
            <a:ext cx="8135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/>
              <a:t>VÝZNAM  KOLOIDŮ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bdélník 1"/>
          <p:cNvSpPr>
            <a:spLocks noChangeArrowheads="1"/>
          </p:cNvSpPr>
          <p:nvPr/>
        </p:nvSpPr>
        <p:spPr bwMode="auto">
          <a:xfrm>
            <a:off x="503237" y="754525"/>
            <a:ext cx="77771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3200" dirty="0" smtClean="0">
                <a:solidFill>
                  <a:srgbClr val="FF0000"/>
                </a:solidFill>
                <a:latin typeface="Arial Rounded MT Bold" pitchFamily="34" charset="0"/>
              </a:rPr>
              <a:t>4. Chemické </a:t>
            </a:r>
            <a:r>
              <a:rPr lang="cs-CZ" sz="3200" dirty="0">
                <a:solidFill>
                  <a:srgbClr val="FF0000"/>
                </a:solidFill>
                <a:latin typeface="Arial Rounded MT Bold" pitchFamily="34" charset="0"/>
              </a:rPr>
              <a:t>vlastnosti půdy:</a:t>
            </a:r>
          </a:p>
          <a:p>
            <a:pPr algn="just"/>
            <a:r>
              <a:rPr lang="cs-CZ" sz="3200" dirty="0">
                <a:latin typeface="Arial Rounded MT Bold" pitchFamily="34" charset="0"/>
              </a:rPr>
              <a:t>– půdní reakce</a:t>
            </a:r>
          </a:p>
          <a:p>
            <a:pPr algn="just"/>
            <a:r>
              <a:rPr lang="cs-CZ" sz="3200" dirty="0">
                <a:latin typeface="Arial Rounded MT Bold" pitchFamily="34" charset="0"/>
              </a:rPr>
              <a:t>– sorpční kapacitu</a:t>
            </a:r>
          </a:p>
          <a:p>
            <a:pPr algn="just"/>
            <a:r>
              <a:rPr lang="cs-CZ" sz="3200" dirty="0">
                <a:latin typeface="Arial Rounded MT Bold" pitchFamily="34" charset="0"/>
              </a:rPr>
              <a:t>–  výživu</a:t>
            </a:r>
          </a:p>
          <a:p>
            <a:pPr algn="just"/>
            <a:r>
              <a:rPr lang="cs-CZ" sz="3200" dirty="0">
                <a:latin typeface="Arial Rounded MT Bold" pitchFamily="34" charset="0"/>
              </a:rPr>
              <a:t>– </a:t>
            </a:r>
            <a:r>
              <a:rPr lang="cs-CZ" sz="3200" dirty="0" err="1">
                <a:latin typeface="Arial Rounded MT Bold" pitchFamily="34" charset="0"/>
              </a:rPr>
              <a:t>pufrační</a:t>
            </a:r>
            <a:r>
              <a:rPr lang="cs-CZ" sz="3200" dirty="0">
                <a:latin typeface="Arial Rounded MT Bold" pitchFamily="34" charset="0"/>
              </a:rPr>
              <a:t> </a:t>
            </a:r>
            <a:r>
              <a:rPr lang="cs-CZ" sz="3200" dirty="0" smtClean="0">
                <a:latin typeface="Arial Rounded MT Bold" pitchFamily="34" charset="0"/>
              </a:rPr>
              <a:t>schopnost</a:t>
            </a:r>
          </a:p>
          <a:p>
            <a:pPr algn="just"/>
            <a:endParaRPr lang="cs-CZ" sz="3200" dirty="0">
              <a:latin typeface="Arial Rounded MT Bold" pitchFamily="34" charset="0"/>
            </a:endParaRPr>
          </a:p>
          <a:p>
            <a:pPr algn="just"/>
            <a:r>
              <a:rPr lang="cs-CZ" sz="3200" b="1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cs-CZ" sz="3200" b="1" dirty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cs-CZ" sz="3200" b="1" dirty="0">
                <a:solidFill>
                  <a:srgbClr val="FF0000"/>
                </a:solidFill>
              </a:rPr>
              <a:t>Využití koloidních vlastností:</a:t>
            </a:r>
          </a:p>
          <a:p>
            <a:pPr algn="just"/>
            <a:r>
              <a:rPr lang="cs-CZ" sz="3200" dirty="0">
                <a:latin typeface="Arial Rounded MT Bold" pitchFamily="34" charset="0"/>
              </a:rPr>
              <a:t>– </a:t>
            </a:r>
            <a:r>
              <a:rPr lang="cs-CZ" sz="3200" dirty="0"/>
              <a:t> </a:t>
            </a:r>
            <a:r>
              <a:rPr lang="cs-CZ" sz="3200" b="1" dirty="0"/>
              <a:t>zlepšení půdní struktury</a:t>
            </a:r>
          </a:p>
          <a:p>
            <a:pPr algn="just"/>
            <a:r>
              <a:rPr lang="cs-CZ" sz="3200" b="1" dirty="0">
                <a:latin typeface="Arial Rounded MT Bold" pitchFamily="34" charset="0"/>
              </a:rPr>
              <a:t>– </a:t>
            </a:r>
            <a:r>
              <a:rPr lang="cs-CZ" sz="3200" b="1" dirty="0"/>
              <a:t> </a:t>
            </a:r>
            <a:r>
              <a:rPr lang="cs-CZ" sz="3200" b="1" dirty="0" err="1"/>
              <a:t>remediace</a:t>
            </a:r>
            <a:r>
              <a:rPr lang="cs-CZ" sz="3200" b="1" dirty="0"/>
              <a:t> půdy (elektrokinetické jevy)</a:t>
            </a:r>
          </a:p>
          <a:p>
            <a:pPr algn="just"/>
            <a:r>
              <a:rPr lang="cs-CZ" sz="3200" b="1" dirty="0">
                <a:latin typeface="Arial Rounded MT Bold" pitchFamily="34" charset="0"/>
              </a:rPr>
              <a:t>– </a:t>
            </a:r>
            <a:r>
              <a:rPr lang="cs-CZ" sz="3200" b="1" dirty="0"/>
              <a:t> výživa rostlin</a:t>
            </a:r>
            <a:r>
              <a:rPr lang="cs-CZ" sz="3200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57347" name="Obdélník 2"/>
          <p:cNvSpPr>
            <a:spLocks noChangeArrowheads="1"/>
          </p:cNvSpPr>
          <p:nvPr/>
        </p:nvSpPr>
        <p:spPr bwMode="auto">
          <a:xfrm>
            <a:off x="323850" y="0"/>
            <a:ext cx="8135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/>
              <a:t>VÝZNAM  KOLOIDŮ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39552" y="1196752"/>
            <a:ext cx="7776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4000" b="1" i="1" dirty="0" smtClean="0"/>
              <a:t>pevná </a:t>
            </a:r>
            <a:r>
              <a:rPr lang="cs-CZ" sz="4000" b="1" i="1" dirty="0"/>
              <a:t>fáze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4000" b="1" i="1" dirty="0" smtClean="0"/>
              <a:t>kapalná </a:t>
            </a:r>
            <a:r>
              <a:rPr lang="cs-CZ" sz="4000" b="1" i="1" dirty="0"/>
              <a:t>fáze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4000" b="1" i="1" dirty="0" smtClean="0"/>
              <a:t>plynná </a:t>
            </a:r>
            <a:r>
              <a:rPr lang="cs-CZ" sz="4000" b="1" i="1" dirty="0"/>
              <a:t>fáze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 dirty="0" smtClean="0"/>
              <a:t>PŮDA </a:t>
            </a:r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400" b="1" dirty="0" err="1" smtClean="0"/>
              <a:t>polydisperzní</a:t>
            </a:r>
            <a:r>
              <a:rPr lang="cs-CZ" sz="2400" b="1" dirty="0" smtClean="0"/>
              <a:t> </a:t>
            </a:r>
            <a:r>
              <a:rPr lang="cs-CZ" sz="2400" b="1" dirty="0"/>
              <a:t>trojfázový systém </a:t>
            </a:r>
            <a:r>
              <a:rPr lang="cs-CZ" sz="2400" b="1" dirty="0" smtClean="0"/>
              <a:t>půda</a:t>
            </a:r>
            <a:endParaRPr lang="cs-CZ" sz="2400" b="1" dirty="0"/>
          </a:p>
          <a:p>
            <a:pPr algn="ctr"/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0" y="188913"/>
            <a:ext cx="9612313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3200" b="1" u="sng" dirty="0"/>
              <a:t>Závěr:</a:t>
            </a:r>
          </a:p>
          <a:p>
            <a:pPr marL="457200" indent="-457200" eaLnBrk="0" hangingPunct="0">
              <a:spcBef>
                <a:spcPct val="500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sz="3200" dirty="0" smtClean="0"/>
              <a:t>Koloidy </a:t>
            </a:r>
            <a:r>
              <a:rPr lang="cs-CZ" sz="3200" dirty="0"/>
              <a:t>mají heterogenní charakter  </a:t>
            </a:r>
            <a:r>
              <a:rPr lang="cs-CZ" sz="3200" dirty="0" smtClean="0"/>
              <a:t>                               </a:t>
            </a:r>
            <a:r>
              <a:rPr lang="cs-CZ" sz="2400" dirty="0" smtClean="0"/>
              <a:t>(</a:t>
            </a:r>
            <a:r>
              <a:rPr lang="cs-CZ" sz="2400" dirty="0" err="1" smtClean="0"/>
              <a:t>Acidoidy</a:t>
            </a:r>
            <a:r>
              <a:rPr lang="cs-CZ" sz="2400" dirty="0" smtClean="0"/>
              <a:t>, </a:t>
            </a:r>
            <a:r>
              <a:rPr lang="cs-CZ" sz="2400" dirty="0" err="1" smtClean="0"/>
              <a:t>Bazoidy</a:t>
            </a:r>
            <a:r>
              <a:rPr lang="cs-CZ" sz="2400" dirty="0" smtClean="0"/>
              <a:t>, </a:t>
            </a:r>
            <a:r>
              <a:rPr lang="cs-CZ" sz="2400" dirty="0" err="1" smtClean="0"/>
              <a:t>Amfolytoidy</a:t>
            </a:r>
            <a:r>
              <a:rPr lang="cs-CZ" sz="2400" dirty="0" smtClean="0"/>
              <a:t>)</a:t>
            </a:r>
            <a:endParaRPr lang="cs-CZ" sz="2400" dirty="0"/>
          </a:p>
          <a:p>
            <a:pPr marL="457200" indent="-457200" eaLnBrk="0" hangingPunct="0">
              <a:spcBef>
                <a:spcPct val="500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sz="3200" dirty="0" smtClean="0"/>
              <a:t>PKK </a:t>
            </a:r>
            <a:r>
              <a:rPr lang="cs-CZ" sz="3200" dirty="0"/>
              <a:t>váže ionty slabými Van der </a:t>
            </a:r>
            <a:r>
              <a:rPr lang="cs-CZ" sz="3200" dirty="0" err="1"/>
              <a:t>Waalsovými</a:t>
            </a:r>
            <a:r>
              <a:rPr lang="cs-CZ" sz="3200" dirty="0"/>
              <a:t> sílami                </a:t>
            </a:r>
            <a:r>
              <a:rPr lang="cs-CZ" sz="2400" dirty="0" smtClean="0"/>
              <a:t>(proto </a:t>
            </a:r>
            <a:r>
              <a:rPr lang="cs-CZ" sz="2400" dirty="0"/>
              <a:t>mohou být vyměňovány – význam pro výživu </a:t>
            </a:r>
            <a:r>
              <a:rPr lang="cs-CZ" sz="2400" dirty="0" smtClean="0"/>
              <a:t>rostlin)</a:t>
            </a:r>
            <a:endParaRPr lang="cs-CZ" sz="2400" dirty="0"/>
          </a:p>
          <a:p>
            <a:pPr marL="457200" indent="-457200" eaLnBrk="0" hangingPunct="0">
              <a:spcBef>
                <a:spcPct val="500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sz="3200" dirty="0" smtClean="0"/>
              <a:t>Bez </a:t>
            </a:r>
            <a:r>
              <a:rPr lang="cs-CZ" sz="3200" dirty="0"/>
              <a:t>vazby v PKK </a:t>
            </a:r>
            <a:r>
              <a:rPr lang="cs-CZ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3200" dirty="0" smtClean="0"/>
              <a:t>nenávratně vyplavovány živiny</a:t>
            </a:r>
            <a:endParaRPr lang="cs-CZ" sz="3200" dirty="0"/>
          </a:p>
          <a:p>
            <a:pPr marL="457200" indent="-457200" algn="just" eaLnBrk="0" hangingPunct="0">
              <a:spcBef>
                <a:spcPct val="500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sz="3200" dirty="0" smtClean="0"/>
              <a:t>Charakter </a:t>
            </a:r>
            <a:r>
              <a:rPr lang="cs-CZ" sz="3200" dirty="0"/>
              <a:t>PKK a výměna iontů </a:t>
            </a:r>
            <a:r>
              <a:rPr lang="cs-CZ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3200" dirty="0"/>
              <a:t>poloměru </a:t>
            </a:r>
            <a:r>
              <a:rPr lang="cs-CZ" sz="3200" dirty="0" smtClean="0"/>
              <a:t>iontů, typu </a:t>
            </a:r>
            <a:r>
              <a:rPr lang="cs-CZ" sz="3200" dirty="0"/>
              <a:t>iontů, velikosti </a:t>
            </a:r>
            <a:r>
              <a:rPr lang="cs-CZ" sz="3200" dirty="0" smtClean="0"/>
              <a:t>náboje, charakter půdního </a:t>
            </a:r>
            <a:r>
              <a:rPr lang="cs-CZ" sz="3200" dirty="0"/>
              <a:t>roztoku a </a:t>
            </a:r>
            <a:r>
              <a:rPr lang="cs-CZ" sz="3200" dirty="0" smtClean="0"/>
              <a:t>koncentrace </a:t>
            </a:r>
            <a:r>
              <a:rPr lang="cs-CZ" sz="3200" dirty="0"/>
              <a:t>iontů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Literatura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52736"/>
            <a:ext cx="7425344" cy="410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Certini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, G.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et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al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 (2006):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Soils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– basic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concepts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and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future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challenges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</a:t>
            </a: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Harpstead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, M. I.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et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al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 (2001):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Soil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Science </a:t>
            </a:r>
            <a:r>
              <a:rPr lang="cs-CZ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simplified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Jandák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, J. a kol. (2004): 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Půdoznalství. </a:t>
            </a:r>
            <a:r>
              <a:rPr lang="cs-CZ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Skriptum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  Mendelu</a:t>
            </a: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Sotáková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, S. (1988): </a:t>
            </a:r>
            <a:r>
              <a:rPr lang="cs-CZ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Pộdoznalectvo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 VŠP. Nitra </a:t>
            </a: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White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, R. (1997):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Priciples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and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Practice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of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Soil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Science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Zaujec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a kol. (2009): Pedologie a základy 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geologie. SPU. Nitra</a:t>
            </a: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www. wiki.org</a:t>
            </a: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http://af.czu.cz/~penizek/Fyto_I_cele.pdf</a:t>
            </a: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smtClean="0">
                <a:cs typeface="+mn-cs"/>
              </a:rPr>
              <a:t>thuspisek.wz.cz/</a:t>
            </a:r>
            <a:r>
              <a:rPr lang="cs-CZ" sz="2000" dirty="0" err="1" smtClean="0">
                <a:cs typeface="+mn-cs"/>
              </a:rPr>
              <a:t>slozky</a:t>
            </a:r>
            <a:r>
              <a:rPr lang="cs-CZ" sz="2000" dirty="0" smtClean="0">
                <a:cs typeface="+mn-cs"/>
              </a:rPr>
              <a:t>/pudni_koloidy.ppt</a:t>
            </a:r>
          </a:p>
          <a:p>
            <a:pPr marL="742950" indent="-742950">
              <a:buFontTx/>
              <a:buAutoNum type="arabicPeriod"/>
              <a:defRPr/>
            </a:pPr>
            <a:r>
              <a:rPr lang="cs-CZ" sz="2000" dirty="0" smtClean="0">
                <a:cs typeface="+mn-cs"/>
              </a:rPr>
              <a:t>www.is.muni.cz</a:t>
            </a:r>
            <a:endParaRPr lang="cs-CZ" sz="28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Diffu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Obdélník 2"/>
          <p:cNvSpPr>
            <a:spLocks noChangeArrowheads="1"/>
          </p:cNvSpPr>
          <p:nvPr/>
        </p:nvSpPr>
        <p:spPr bwMode="auto">
          <a:xfrm>
            <a:off x="785813" y="5072063"/>
            <a:ext cx="7572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2000" b="1"/>
              <a:t>Prostá difuze</a:t>
            </a:r>
            <a:r>
              <a:rPr lang="cs-CZ" sz="2000"/>
              <a:t>: Látky přecházejí samovolně (B</a:t>
            </a:r>
            <a:r>
              <a:rPr lang="cs-CZ" sz="2000" i="1"/>
              <a:t>rownovým pohybem</a:t>
            </a:r>
            <a:r>
              <a:rPr lang="cs-CZ" sz="2000"/>
              <a:t>) z prostředí kde je jejich koncentrace vyšší směrem tam, kde byla dosud jejich koncentrace nižší. Nedifunduje jen jedna látka do druhé. Proces je pro látku a rozpouštědlo vzájemný (wiki.org).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bor:Brownian hierarchica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3595"/>
            <a:ext cx="5214938" cy="48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bdélník 2"/>
          <p:cNvSpPr>
            <a:spLocks noChangeArrowheads="1"/>
          </p:cNvSpPr>
          <p:nvPr/>
        </p:nvSpPr>
        <p:spPr bwMode="auto">
          <a:xfrm>
            <a:off x="1043608" y="5528585"/>
            <a:ext cx="723629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Znázornění Brownova pohybu na záznamu polohy nahodile se pohybující částice. (wiki.org)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cs-CZ" sz="4400" b="1"/>
              <a:t>KOLOIDNÍ  SYSTÉMY</a:t>
            </a:r>
            <a:r>
              <a:rPr lang="en-GB" sz="1100" b="1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827584" y="0"/>
            <a:ext cx="7587754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u="sng" dirty="0"/>
              <a:t>VLASTNOSTI   KOLOIDŮ: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>
                <a:solidFill>
                  <a:srgbClr val="5B1DB5"/>
                </a:solidFill>
              </a:rPr>
              <a:t> </a:t>
            </a:r>
            <a:r>
              <a:rPr lang="cs-CZ" b="1" i="1" dirty="0"/>
              <a:t> Malý rozměr (průměr &lt; 1</a:t>
            </a:r>
            <a:r>
              <a:rPr lang="el-GR" b="1" i="1" dirty="0"/>
              <a:t>μ</a:t>
            </a:r>
            <a:r>
              <a:rPr lang="cs-CZ" b="1" i="1" dirty="0"/>
              <a:t>m)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Brownův pohyb 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Velký povrch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Velká povrchová energie a hustota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Vysoká adheze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Vysoká reaktivita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827584" y="0"/>
            <a:ext cx="741682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4400" b="1" u="sng" dirty="0"/>
              <a:t>VZNIK  </a:t>
            </a:r>
            <a:r>
              <a:rPr lang="cs-CZ" sz="4400" b="1" u="sng" dirty="0" smtClean="0"/>
              <a:t>KOLOIDŮ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 smtClean="0">
                <a:solidFill>
                  <a:srgbClr val="5B1DB5"/>
                </a:solidFill>
              </a:rPr>
              <a:t> </a:t>
            </a:r>
            <a:r>
              <a:rPr lang="cs-CZ" b="1" i="1" dirty="0" smtClean="0"/>
              <a:t>Zvětrávání 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 smtClean="0"/>
              <a:t> </a:t>
            </a:r>
            <a:r>
              <a:rPr lang="cs-CZ" b="1" i="1" dirty="0"/>
              <a:t>Hydratace </a:t>
            </a:r>
            <a:r>
              <a:rPr lang="cs-CZ" b="1" i="1" dirty="0" err="1"/>
              <a:t>sesquioxidů</a:t>
            </a:r>
            <a:r>
              <a:rPr lang="cs-CZ" b="1" i="1" dirty="0"/>
              <a:t> 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Asociace hydroxidů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Polymerizace a polykondenzace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Precipitace</a:t>
            </a:r>
          </a:p>
          <a:p>
            <a:pPr marL="571500" indent="-571500" eaLnBrk="0" hangingPunct="0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i="1" dirty="0"/>
              <a:t> Produkty enzymatické aktivity</a:t>
            </a:r>
            <a:endParaRPr lang="cs-CZ" sz="4000" b="1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35F9-265B-4E29-9427-E626562129E9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3604</TotalTime>
  <Words>1762</Words>
  <Application>Microsoft Office PowerPoint</Application>
  <PresentationFormat>Předvádění na obrazovce (4:3)</PresentationFormat>
  <Paragraphs>332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Arial Rounded MT Bold</vt:lpstr>
      <vt:lpstr>Calibri</vt:lpstr>
      <vt:lpstr>Calibri Light</vt:lpstr>
      <vt:lpstr>Lucida Sans Unicode</vt:lpstr>
      <vt:lpstr>Symbol</vt:lpstr>
      <vt:lpstr>Times New Roman</vt:lpstr>
      <vt:lpstr>Wingdings</vt:lpstr>
      <vt:lpstr>Retrospektiva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MZLU v Brně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Pospíšilová</dc:creator>
  <cp:lastModifiedBy>Lubica Pospíšilová</cp:lastModifiedBy>
  <cp:revision>705</cp:revision>
  <dcterms:created xsi:type="dcterms:W3CDTF">2005-06-20T13:43:02Z</dcterms:created>
  <dcterms:modified xsi:type="dcterms:W3CDTF">2014-10-21T05:55:15Z</dcterms:modified>
</cp:coreProperties>
</file>