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73" r:id="rId2"/>
    <p:sldId id="257" r:id="rId3"/>
    <p:sldId id="258" r:id="rId4"/>
    <p:sldId id="259" r:id="rId5"/>
    <p:sldId id="260" r:id="rId6"/>
    <p:sldId id="330" r:id="rId7"/>
    <p:sldId id="276" r:id="rId8"/>
    <p:sldId id="284" r:id="rId9"/>
    <p:sldId id="316" r:id="rId10"/>
    <p:sldId id="287" r:id="rId11"/>
    <p:sldId id="318" r:id="rId12"/>
    <p:sldId id="329" r:id="rId13"/>
    <p:sldId id="277" r:id="rId14"/>
    <p:sldId id="263" r:id="rId15"/>
    <p:sldId id="264" r:id="rId16"/>
    <p:sldId id="266" r:id="rId17"/>
    <p:sldId id="275" r:id="rId18"/>
    <p:sldId id="280" r:id="rId19"/>
    <p:sldId id="279" r:id="rId20"/>
    <p:sldId id="315" r:id="rId21"/>
    <p:sldId id="274" r:id="rId22"/>
    <p:sldId id="304" r:id="rId23"/>
    <p:sldId id="317" r:id="rId24"/>
    <p:sldId id="311" r:id="rId25"/>
    <p:sldId id="281" r:id="rId26"/>
    <p:sldId id="270" r:id="rId27"/>
    <p:sldId id="306" r:id="rId28"/>
    <p:sldId id="312" r:id="rId29"/>
    <p:sldId id="309" r:id="rId30"/>
    <p:sldId id="297" r:id="rId31"/>
    <p:sldId id="296" r:id="rId32"/>
    <p:sldId id="293" r:id="rId33"/>
    <p:sldId id="298" r:id="rId34"/>
    <p:sldId id="294" r:id="rId35"/>
    <p:sldId id="302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286" r:id="rId4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C00"/>
    <a:srgbClr val="333CF7"/>
    <a:srgbClr val="FFFF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82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E5FC5-496A-4755-8676-AA65D3CC66BD}" type="datetimeFigureOut">
              <a:rPr lang="cs-CZ" smtClean="0"/>
              <a:t>21.10.2014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078C9-5C74-4CAE-8AB0-599CE771E1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17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078C9-5C74-4CAE-8AB0-599CE771E1F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560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078C9-5C74-4CAE-8AB0-599CE771E1F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56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A0E9FB-F799-4AED-BFB5-5832734D1232}" type="datetime1">
              <a:rPr lang="cs-CZ" smtClean="0"/>
              <a:t>21.10.2014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45189-2C63-4EE1-B885-DE4A78A7A74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185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DFEB5-431C-4080-93EC-CD61DB07D137}" type="datetime1">
              <a:rPr lang="cs-CZ" smtClean="0"/>
              <a:t>21.10.2014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BE8A0-750A-472C-8A83-D7CC7889D86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81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480D9B-6908-4955-9EBD-38A841AF9A98}" type="datetime1">
              <a:rPr lang="cs-CZ" smtClean="0"/>
              <a:t>21.10.2014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8B41-7DBE-4E80-BB09-67CDC1F197D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046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0F0FA9-5B0D-4DCD-953A-E65E054EB019}" type="datetime1">
              <a:rPr lang="cs-CZ" smtClean="0"/>
              <a:t>21.10.2014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4BB70-9743-4330-A25E-893388FA4DE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48018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3A2A84-DD1A-4EC0-90E4-3A49BB1C81D5}" type="datetime1">
              <a:rPr lang="cs-CZ" smtClean="0"/>
              <a:t>21.10.2014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E2A-CB86-498C-BD8C-A7D059AD9B5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925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56F70-734E-4FAE-A3E9-11691E350792}" type="datetime1">
              <a:rPr lang="cs-CZ" smtClean="0"/>
              <a:t>21.10.2014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8CE51-9D2D-403A-8597-4E387C1D5C9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79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5A2788-4A9D-4DB7-8048-A98D39ADF2AC}" type="datetime1">
              <a:rPr lang="cs-CZ" smtClean="0"/>
              <a:t>21.10.2014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91AB4-B7DE-4520-AF9C-0542AFD820A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44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D806B5-D73F-433F-92BB-52AF2F2D5A90}" type="datetime1">
              <a:rPr lang="cs-CZ" smtClean="0"/>
              <a:t>21.10.2014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5F9C6-6C01-40ED-AB15-544C3EF6F48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90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72774F-4370-4C17-817F-2EA0CFAB1AA5}" type="datetime1">
              <a:rPr lang="cs-CZ" smtClean="0"/>
              <a:t>21.10.2014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33842-9B15-42F7-9946-8EE9E1B9641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825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1B43065-DA7C-4BA1-8689-9C2837C6A19A}" type="datetime1">
              <a:rPr lang="cs-CZ" smtClean="0"/>
              <a:t>21.10.2014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A582DBB-2274-4031-84E7-FE3B24D0CA1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0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80BD94-980C-4516-AD24-01B64C3B97DD}" type="datetime1">
              <a:rPr lang="cs-CZ" smtClean="0"/>
              <a:t>21.10.2014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1D237-D3C1-448A-8879-B5F91FE5672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00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0F0FA9-5B0D-4DCD-953A-E65E054EB019}" type="datetime1">
              <a:rPr lang="cs-CZ" smtClean="0"/>
              <a:t>21.10.2014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C4BB70-9743-4330-A25E-893388FA4DE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36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//upload.wikimedia.org/wikipedia/commons/1/12/Soil-pH.sv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0/06/Blue_Hydrange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//upload.wikimedia.org/wikipedia/commons/0/0f/Hortensiapink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7/70/Spreading_lime_on_a_Devon_field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//upload.wikimedia.org/wikipedia/commons/c/c9/Zilverchloridereferentie-_en_PH-glaselektrode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6/6e/Waldschaeden_Erzgebirge_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//upload.wikimedia.org/wikipedia/commons/0/0c/Acid_rain_woods1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//upload.wikimedia.org/wikipedia/commons/7/7b/Aralship2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cs.wikipedia.org/wiki/Soubor:Black_dirt_in_Black_Dirt_Region.jpg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commons/b/b8/Iron_hydroxide_precipitate_in_stream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/>
              <a:t>Půdní reakce</a:t>
            </a:r>
            <a:endParaRPr lang="cs-CZ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99313" y="1839249"/>
            <a:ext cx="8210050" cy="3733330"/>
          </a:xfrm>
        </p:spPr>
        <p:txBody>
          <a:bodyPr wrap="square" anchor="ctr">
            <a:spAutoFit/>
          </a:bodyPr>
          <a:lstStyle/>
          <a:p>
            <a:pPr indent="0">
              <a:buFont typeface="Arial" charset="0"/>
              <a:buNone/>
              <a:defRPr/>
            </a:pPr>
            <a:r>
              <a:rPr lang="cs-CZ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Co je p</a:t>
            </a:r>
            <a:r>
              <a:rPr lang="cs-CZ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ů</a:t>
            </a:r>
            <a:r>
              <a:rPr lang="cs-CZ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dní reakce </a:t>
            </a:r>
            <a:r>
              <a:rPr lang="cs-CZ" sz="2800" b="1" dirty="0" smtClean="0">
                <a:solidFill>
                  <a:srgbClr val="333333"/>
                </a:solidFill>
                <a:cs typeface="Times New Roman" pitchFamily="18" charset="0"/>
              </a:rPr>
              <a:t>– </a:t>
            </a:r>
            <a:r>
              <a:rPr lang="cs-CZ" sz="2800" dirty="0" smtClean="0">
                <a:solidFill>
                  <a:srgbClr val="333333"/>
                </a:solidFill>
                <a:cs typeface="Times New Roman" pitchFamily="18" charset="0"/>
              </a:rPr>
              <a:t>množství volných kyselin a </a:t>
            </a:r>
            <a:r>
              <a:rPr lang="cs-CZ" sz="2800" dirty="0" err="1" smtClean="0">
                <a:solidFill>
                  <a:srgbClr val="333333"/>
                </a:solidFill>
                <a:cs typeface="Times New Roman" pitchFamily="18" charset="0"/>
              </a:rPr>
              <a:t>bazí</a:t>
            </a:r>
            <a:r>
              <a:rPr lang="cs-CZ" sz="2800" dirty="0" smtClean="0">
                <a:solidFill>
                  <a:srgbClr val="333333"/>
                </a:solidFill>
                <a:cs typeface="Times New Roman" pitchFamily="18" charset="0"/>
              </a:rPr>
              <a:t>                v půdním roztoku a kationové složení PKK, které lze změřit (pH</a:t>
            </a:r>
            <a:r>
              <a:rPr lang="cs-CZ" sz="2800" dirty="0" smtClean="0">
                <a:solidFill>
                  <a:srgbClr val="333333"/>
                </a:solidFill>
              </a:rPr>
              <a:t> nebo </a:t>
            </a:r>
            <a:r>
              <a:rPr lang="cs-CZ" sz="2800" dirty="0" err="1" smtClean="0">
                <a:solidFill>
                  <a:srgbClr val="333333"/>
                </a:solidFill>
              </a:rPr>
              <a:t>mmol</a:t>
            </a:r>
            <a:r>
              <a:rPr lang="cs-CZ" sz="2800" dirty="0" smtClean="0">
                <a:solidFill>
                  <a:srgbClr val="333333"/>
                </a:solidFill>
              </a:rPr>
              <a:t>/kg)</a:t>
            </a:r>
            <a:endParaRPr lang="en-US" sz="2800" dirty="0" smtClean="0">
              <a:solidFill>
                <a:srgbClr val="000000"/>
              </a:solidFill>
            </a:endParaRPr>
          </a:p>
          <a:p>
            <a:pPr indent="0" algn="just">
              <a:buFont typeface="Arial" charset="0"/>
              <a:buNone/>
              <a:defRPr/>
            </a:pPr>
            <a:r>
              <a:rPr lang="cs-CZ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Význam</a:t>
            </a:r>
            <a:r>
              <a:rPr lang="cs-CZ" sz="2800" b="1" dirty="0">
                <a:solidFill>
                  <a:srgbClr val="333333"/>
                </a:solidFill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333333"/>
                </a:solidFill>
                <a:cs typeface="Times New Roman" pitchFamily="18" charset="0"/>
              </a:rPr>
              <a:t>–</a:t>
            </a:r>
            <a:r>
              <a:rPr lang="cs-CZ" sz="2800" dirty="0" smtClean="0">
                <a:solidFill>
                  <a:srgbClr val="000000"/>
                </a:solidFill>
                <a:cs typeface="Times New Roman" pitchFamily="18" charset="0"/>
              </a:rPr>
              <a:t> indikátor kvality/zdraví půdy, ovlivňuje dostupnost živin, aktivitu </a:t>
            </a:r>
            <a:r>
              <a:rPr lang="cs-CZ" sz="2800" dirty="0" smtClean="0">
                <a:solidFill>
                  <a:srgbClr val="000000"/>
                </a:solidFill>
              </a:rPr>
              <a:t>MO,</a:t>
            </a:r>
            <a:r>
              <a:rPr lang="cs-CZ" sz="2800" dirty="0" smtClean="0">
                <a:solidFill>
                  <a:srgbClr val="000000"/>
                </a:solidFill>
                <a:cs typeface="Times New Roman" pitchFamily="18" charset="0"/>
              </a:rPr>
              <a:t> půdní úrodnost</a:t>
            </a:r>
          </a:p>
          <a:p>
            <a:pPr indent="0" algn="just">
              <a:buNone/>
              <a:defRPr/>
            </a:pPr>
            <a:r>
              <a:rPr lang="cs-CZ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Souvisí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smtClean="0"/>
              <a:t>– s poměrem </a:t>
            </a:r>
            <a:r>
              <a:rPr lang="cs-CZ" sz="2800" dirty="0"/>
              <a:t>pevné fáze, vody, slabých kyselin </a:t>
            </a:r>
            <a:r>
              <a:rPr lang="cs-CZ" sz="2800" dirty="0" smtClean="0"/>
              <a:t>          a </a:t>
            </a:r>
            <a:r>
              <a:rPr lang="cs-CZ" sz="2800" dirty="0"/>
              <a:t>jejich solí, </a:t>
            </a:r>
            <a:r>
              <a:rPr lang="cs-CZ" sz="2800" dirty="0" smtClean="0"/>
              <a:t>plynů…</a:t>
            </a:r>
            <a:endParaRPr lang="cs-CZ" sz="2800" dirty="0"/>
          </a:p>
          <a:p>
            <a:pPr indent="0" algn="just">
              <a:buFont typeface="Arial" charset="0"/>
              <a:buNone/>
              <a:defRPr/>
            </a:pPr>
            <a:endParaRPr lang="cs-CZ" sz="2800" dirty="0" smtClean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6842D-2D16-416C-8DAD-BF985D7E858A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le:Soil-pH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927474"/>
            <a:ext cx="5758067" cy="3784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5" name="Nadpis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4400" b="1" dirty="0">
                <a:latin typeface="Calibri" pitchFamily="34" charset="0"/>
              </a:rPr>
              <a:t>Přístupnost živin v závislosti na půdní reakce (</a:t>
            </a:r>
            <a:r>
              <a:rPr lang="cs-CZ" sz="4400" b="1" dirty="0" err="1">
                <a:latin typeface="Calibri" pitchFamily="34" charset="0"/>
              </a:rPr>
              <a:t>Sparks</a:t>
            </a:r>
            <a:r>
              <a:rPr lang="cs-CZ" sz="4400" b="1" dirty="0">
                <a:latin typeface="Calibri" pitchFamily="34" charset="0"/>
              </a:rPr>
              <a:t>, 2003)</a:t>
            </a:r>
            <a:endParaRPr lang="cs-CZ" sz="4400" dirty="0">
              <a:latin typeface="Calibri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6842D-2D16-416C-8DAD-BF985D7E858A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4283968" y="5942817"/>
            <a:ext cx="112242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Sparks</a:t>
            </a:r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2003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délník 2"/>
          <p:cNvSpPr>
            <a:spLocks noChangeArrowheads="1"/>
          </p:cNvSpPr>
          <p:nvPr/>
        </p:nvSpPr>
        <p:spPr bwMode="auto">
          <a:xfrm>
            <a:off x="755576" y="2996952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b="1" i="1" dirty="0">
                <a:solidFill>
                  <a:srgbClr val="CC3300"/>
                </a:solidFill>
                <a:latin typeface="Calibri" pitchFamily="34" charset="0"/>
              </a:rPr>
              <a:t> pH &lt; 3,5 (houby, plísně, </a:t>
            </a:r>
            <a:r>
              <a:rPr lang="cs-CZ" sz="3200" b="1" i="1" dirty="0" err="1">
                <a:solidFill>
                  <a:srgbClr val="CC3300"/>
                </a:solidFill>
                <a:latin typeface="Calibri" pitchFamily="34" charset="0"/>
              </a:rPr>
              <a:t>mikromycéty</a:t>
            </a:r>
            <a:r>
              <a:rPr lang="cs-CZ" sz="3200" b="1" i="1" dirty="0">
                <a:solidFill>
                  <a:srgbClr val="CC3300"/>
                </a:solidFill>
                <a:latin typeface="Calibri" pitchFamily="34" charset="0"/>
              </a:rPr>
              <a:t>, řasy) </a:t>
            </a:r>
          </a:p>
          <a:p>
            <a:r>
              <a:rPr lang="cs-CZ" sz="3200" b="1" i="1" dirty="0">
                <a:solidFill>
                  <a:srgbClr val="CC3300"/>
                </a:solidFill>
                <a:latin typeface="Calibri" pitchFamily="34" charset="0"/>
              </a:rPr>
              <a:t> pH &gt; 9 (zasolené </a:t>
            </a:r>
            <a:r>
              <a:rPr lang="cs-CZ" sz="3200" b="1" i="1" dirty="0" smtClean="0">
                <a:solidFill>
                  <a:srgbClr val="CC3300"/>
                </a:solidFill>
                <a:latin typeface="Calibri" pitchFamily="34" charset="0"/>
              </a:rPr>
              <a:t>půdy)</a:t>
            </a:r>
          </a:p>
          <a:p>
            <a:r>
              <a:rPr lang="cs-CZ" sz="4000" b="1" i="1" dirty="0" smtClean="0">
                <a:solidFill>
                  <a:srgbClr val="0070C0"/>
                </a:solidFill>
                <a:latin typeface="Calibri" pitchFamily="34" charset="0"/>
              </a:rPr>
              <a:t>Optimum</a:t>
            </a:r>
            <a:r>
              <a:rPr lang="cs-CZ" sz="4000" b="1" i="1" dirty="0">
                <a:solidFill>
                  <a:srgbClr val="0070C0"/>
                </a:solidFill>
                <a:latin typeface="Calibri" pitchFamily="34" charset="0"/>
              </a:rPr>
              <a:t>:   pH= 5 </a:t>
            </a:r>
            <a:r>
              <a:rPr lang="cs-CZ" sz="4000" b="1" i="1" dirty="0" smtClean="0">
                <a:solidFill>
                  <a:srgbClr val="0070C0"/>
                </a:solidFill>
                <a:latin typeface="Calibri" pitchFamily="34" charset="0"/>
              </a:rPr>
              <a:t>- 7</a:t>
            </a:r>
            <a:endParaRPr lang="cs-CZ" sz="40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8435" name="Picture 1024" descr="D:\Vyuka\Chemie\Anglictina\scan.obr.jpg\optimum.pH.jpg"/>
          <p:cNvPicPr>
            <a:picLocks noChangeAspect="1" noChangeArrowheads="1"/>
          </p:cNvPicPr>
          <p:nvPr/>
        </p:nvPicPr>
        <p:blipFill>
          <a:blip r:embed="rId2" cstate="print"/>
          <a:srcRect l="2077" t="17529" r="12807" b="29883"/>
          <a:stretch>
            <a:fillRect/>
          </a:stretch>
        </p:blipFill>
        <p:spPr bwMode="auto">
          <a:xfrm>
            <a:off x="0" y="357188"/>
            <a:ext cx="864393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6842D-2D16-416C-8DAD-BF985D7E858A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3491880" y="6488668"/>
            <a:ext cx="143661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Harpstead</a:t>
            </a:r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(2001)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00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Rostliny a pH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6842D-2D16-416C-8DAD-BF985D7E858A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pic>
        <p:nvPicPr>
          <p:cNvPr id="40963" name="Picture 2" descr="File:Blue Hydrange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109" y="1777569"/>
            <a:ext cx="4071367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File:Hortensiapin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500187"/>
            <a:ext cx="3160713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Obdélník 5"/>
          <p:cNvSpPr>
            <a:spLocks noChangeArrowheads="1"/>
          </p:cNvSpPr>
          <p:nvPr/>
        </p:nvSpPr>
        <p:spPr bwMode="auto">
          <a:xfrm>
            <a:off x="323528" y="5912882"/>
            <a:ext cx="39934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/>
              <a:t>Hortenzie (</a:t>
            </a:r>
            <a:r>
              <a:rPr lang="cs-CZ" i="1" dirty="0" err="1" smtClean="0"/>
              <a:t>Hydrangea</a:t>
            </a:r>
            <a:r>
              <a:rPr lang="cs-CZ" dirty="0" smtClean="0"/>
              <a:t>) </a:t>
            </a:r>
            <a:r>
              <a:rPr lang="cs-CZ" dirty="0"/>
              <a:t>v kyselé půdě</a:t>
            </a:r>
          </a:p>
        </p:txBody>
      </p:sp>
      <p:sp>
        <p:nvSpPr>
          <p:cNvPr id="40966" name="Obdélník 6"/>
          <p:cNvSpPr>
            <a:spLocks noChangeArrowheads="1"/>
          </p:cNvSpPr>
          <p:nvPr/>
        </p:nvSpPr>
        <p:spPr bwMode="auto">
          <a:xfrm>
            <a:off x="4788024" y="5912882"/>
            <a:ext cx="41985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/>
              <a:t>Hortenzie (</a:t>
            </a:r>
            <a:r>
              <a:rPr lang="cs-CZ" i="1" dirty="0" err="1"/>
              <a:t>Hydrangea</a:t>
            </a:r>
            <a:r>
              <a:rPr lang="cs-CZ" dirty="0"/>
              <a:t>) </a:t>
            </a:r>
            <a:r>
              <a:rPr lang="cs-CZ" dirty="0" smtClean="0"/>
              <a:t>v </a:t>
            </a:r>
            <a:r>
              <a:rPr lang="cs-CZ" dirty="0"/>
              <a:t>zásadité půdě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131434" y="6471789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Wiki.org.cz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029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1691680" y="5127419"/>
            <a:ext cx="6480720" cy="63894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2800" b="1" dirty="0" smtClean="0"/>
              <a:t>Výměnné H</a:t>
            </a:r>
            <a:r>
              <a:rPr lang="cs-CZ" sz="2800" b="1" baseline="30000" dirty="0" smtClean="0"/>
              <a:t>+</a:t>
            </a:r>
            <a:r>
              <a:rPr lang="cs-CZ" sz="2800" b="1" dirty="0" smtClean="0"/>
              <a:t> ionty =&gt; do půdního roztoku z PKK</a:t>
            </a:r>
          </a:p>
        </p:txBody>
      </p:sp>
      <p:pic>
        <p:nvPicPr>
          <p:cNvPr id="14339" name="obrázek 48" descr="http://www.environment.ualberta.ca/SoilsERM/lecture6/img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9162" b="26453"/>
          <a:stretch>
            <a:fillRect/>
          </a:stretch>
        </p:blipFill>
        <p:spPr>
          <a:xfrm>
            <a:off x="630728" y="1772816"/>
            <a:ext cx="7286625" cy="3340100"/>
          </a:xfr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6842D-2D16-416C-8DAD-BF985D7E858A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400" dirty="0">
                <a:latin typeface="+mj-lt"/>
                <a:ea typeface="+mj-ea"/>
                <a:cs typeface="+mj-cs"/>
              </a:rPr>
              <a:t>Vznik půdní acidity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707904" y="6455579"/>
            <a:ext cx="19800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/>
              <a:t>Harpstead</a:t>
            </a:r>
            <a:r>
              <a:rPr lang="cs-CZ" dirty="0" smtClean="0"/>
              <a:t> (2001)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Definice půdní reakce</a:t>
            </a:r>
          </a:p>
        </p:txBody>
      </p:sp>
      <p:sp>
        <p:nvSpPr>
          <p:cNvPr id="13315" name="Obdélník 1"/>
          <p:cNvSpPr>
            <a:spLocks noGrp="1" noChangeArrowheads="1"/>
          </p:cNvSpPr>
          <p:nvPr>
            <p:ph idx="1"/>
          </p:nvPr>
        </p:nvSpPr>
        <p:spPr>
          <a:xfrm>
            <a:off x="372665" y="1950334"/>
            <a:ext cx="8401050" cy="1269065"/>
          </a:xfrm>
        </p:spPr>
        <p:txBody>
          <a:bodyPr>
            <a:spAutoFit/>
          </a:bodyPr>
          <a:lstStyle/>
          <a:p>
            <a:pPr indent="0" algn="just" eaLnBrk="1" hangingPunct="1">
              <a:buClr>
                <a:srgbClr val="7030A0"/>
              </a:buClr>
              <a:buFont typeface="Wingdings" pitchFamily="2" charset="2"/>
              <a:buNone/>
              <a:defRPr/>
            </a:pPr>
            <a:r>
              <a:rPr lang="en-US" sz="2400" b="1" dirty="0" smtClean="0"/>
              <a:t>Sorenson </a:t>
            </a:r>
            <a:r>
              <a:rPr lang="cs-CZ" sz="2400" b="1" dirty="0" smtClean="0"/>
              <a:t>(1</a:t>
            </a:r>
            <a:r>
              <a:rPr lang="en-US" sz="2400" b="1" dirty="0" smtClean="0"/>
              <a:t>909</a:t>
            </a:r>
            <a:r>
              <a:rPr lang="cs-CZ" sz="2400" b="1" dirty="0" smtClean="0"/>
              <a:t>) </a:t>
            </a:r>
            <a:r>
              <a:rPr lang="cs-CZ" sz="24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→ </a:t>
            </a:r>
            <a:r>
              <a:rPr lang="cs-CZ" sz="2400" b="1" dirty="0" smtClean="0"/>
              <a:t>definuje pH v závislosti na koncentraci           </a:t>
            </a:r>
            <a:r>
              <a:rPr lang="en-US" sz="2400" b="1" dirty="0" smtClean="0">
                <a:solidFill>
                  <a:srgbClr val="FF0000"/>
                </a:solidFill>
              </a:rPr>
              <a:t>H+ a OH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</a:rPr>
              <a:t>iontů v roztoku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Clr>
                <a:srgbClr val="7030A0"/>
              </a:buClr>
              <a:buFont typeface="Wingdings" pitchFamily="2" charset="2"/>
              <a:buNone/>
              <a:defRPr/>
            </a:pPr>
            <a:r>
              <a:rPr lang="cs-CZ" sz="2400" dirty="0" smtClean="0"/>
              <a:t>(tato definice platí pro čisté chemické roztoky, neplatí pro směsi)</a:t>
            </a:r>
            <a:endParaRPr lang="en-US" sz="2400" dirty="0" smtClean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6842D-2D16-416C-8DAD-BF985D7E858A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72665" y="3621488"/>
            <a:ext cx="682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cs-CZ" sz="3200" b="1" i="1" u="sng" dirty="0">
                <a:solidFill>
                  <a:srgbClr val="0070C0"/>
                </a:solidFill>
                <a:latin typeface="Calibri" pitchFamily="34" charset="0"/>
              </a:rPr>
              <a:t>Jednotky SI:</a:t>
            </a:r>
            <a:r>
              <a:rPr lang="cs-CZ" sz="3200" b="1" i="1" dirty="0">
                <a:solidFill>
                  <a:srgbClr val="0070C0"/>
                </a:solidFill>
                <a:latin typeface="Calibri" pitchFamily="34" charset="0"/>
              </a:rPr>
              <a:t>  pH,</a:t>
            </a:r>
            <a:r>
              <a:rPr lang="en-US" sz="3200" b="1" i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cs-CZ" sz="3200" b="1" i="1" dirty="0">
                <a:solidFill>
                  <a:srgbClr val="0070C0"/>
                </a:solidFill>
                <a:latin typeface="Calibri" pitchFamily="34" charset="0"/>
              </a:rPr>
              <a:t>m</a:t>
            </a:r>
            <a:r>
              <a:rPr lang="en-US" sz="3200" b="1" i="1" dirty="0" err="1">
                <a:solidFill>
                  <a:srgbClr val="0070C0"/>
                </a:solidFill>
                <a:latin typeface="Calibri" pitchFamily="34" charset="0"/>
              </a:rPr>
              <a:t>mol</a:t>
            </a:r>
            <a:r>
              <a:rPr lang="en-US" sz="3200" b="1" i="1" dirty="0">
                <a:solidFill>
                  <a:srgbClr val="0070C0"/>
                </a:solidFill>
                <a:latin typeface="Calibri" pitchFamily="34" charset="0"/>
              </a:rPr>
              <a:t>/100g</a:t>
            </a:r>
            <a:r>
              <a:rPr lang="cs-CZ" sz="3200" b="1" i="1" dirty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cs-CZ" sz="3200" b="1" i="1" dirty="0" err="1">
                <a:solidFill>
                  <a:srgbClr val="0070C0"/>
                </a:solidFill>
                <a:latin typeface="Calibri" pitchFamily="34" charset="0"/>
              </a:rPr>
              <a:t>mmol</a:t>
            </a:r>
            <a:r>
              <a:rPr lang="cs-CZ" sz="3200" b="1" i="1" dirty="0">
                <a:solidFill>
                  <a:srgbClr val="0070C0"/>
                </a:solidFill>
                <a:latin typeface="Calibri" pitchFamily="34" charset="0"/>
              </a:rPr>
              <a:t>/kg</a:t>
            </a:r>
            <a:endParaRPr lang="en-US" sz="32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5365" name="Obdélník 4"/>
          <p:cNvSpPr>
            <a:spLocks noChangeArrowheads="1"/>
          </p:cNvSpPr>
          <p:nvPr/>
        </p:nvSpPr>
        <p:spPr bwMode="auto">
          <a:xfrm>
            <a:off x="347544" y="4581128"/>
            <a:ext cx="416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(pH = z latinského pondus Hydrogenii)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543800" cy="1450757"/>
          </a:xfrm>
        </p:spPr>
        <p:txBody>
          <a:bodyPr/>
          <a:lstStyle/>
          <a:p>
            <a:pPr eaLnBrk="1" hangingPunct="1"/>
            <a:r>
              <a:rPr lang="cs-CZ" dirty="0" smtClean="0"/>
              <a:t>Definice půdní reakce</a:t>
            </a:r>
          </a:p>
        </p:txBody>
      </p:sp>
      <p:sp>
        <p:nvSpPr>
          <p:cNvPr id="16387" name="Obdélník 1"/>
          <p:cNvSpPr>
            <a:spLocks noGrp="1" noChangeArrowheads="1"/>
          </p:cNvSpPr>
          <p:nvPr>
            <p:ph idx="1"/>
          </p:nvPr>
        </p:nvSpPr>
        <p:spPr>
          <a:xfrm>
            <a:off x="395536" y="1825853"/>
            <a:ext cx="7920880" cy="4782848"/>
          </a:xfrm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pH = [- log (H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2400" b="1" dirty="0" smtClean="0">
                <a:solidFill>
                  <a:srgbClr val="FF0000"/>
                </a:solidFill>
              </a:rPr>
              <a:t>)] </a:t>
            </a:r>
          </a:p>
          <a:p>
            <a:pPr algn="just" eaLnBrk="1" hangingPunct="1">
              <a:buFont typeface="Arial" charset="0"/>
              <a:buNone/>
            </a:pPr>
            <a:r>
              <a:rPr lang="cs-CZ" sz="2400" dirty="0" smtClean="0"/>
              <a:t>Kde:</a:t>
            </a:r>
          </a:p>
          <a:p>
            <a:pPr algn="just" eaLnBrk="1" hangingPunct="1">
              <a:buFont typeface="Arial" charset="0"/>
              <a:buNone/>
            </a:pPr>
            <a:r>
              <a:rPr lang="en-US" sz="2400" dirty="0" smtClean="0"/>
              <a:t>a</a:t>
            </a:r>
            <a:r>
              <a:rPr lang="cs-CZ" sz="2400" dirty="0" smtClean="0"/>
              <a:t>k</a:t>
            </a:r>
            <a:r>
              <a:rPr lang="en-US" sz="2400" dirty="0" err="1" smtClean="0"/>
              <a:t>tivit</a:t>
            </a:r>
            <a:r>
              <a:rPr lang="cs-CZ" sz="2400" dirty="0" smtClean="0"/>
              <a:t>a</a:t>
            </a:r>
            <a:r>
              <a:rPr lang="en-US" sz="2400" dirty="0" smtClean="0"/>
              <a:t> (H+)</a:t>
            </a:r>
            <a:r>
              <a:rPr lang="cs-CZ" sz="2400" dirty="0" smtClean="0"/>
              <a:t> =</a:t>
            </a:r>
            <a:r>
              <a:rPr lang="en-US" sz="2400" dirty="0" smtClean="0"/>
              <a:t> </a:t>
            </a:r>
            <a:r>
              <a:rPr lang="cs-CZ" sz="2400" dirty="0" smtClean="0"/>
              <a:t>k</a:t>
            </a:r>
            <a:r>
              <a:rPr lang="en-US" sz="2400" dirty="0" err="1" smtClean="0"/>
              <a:t>oncentra</a:t>
            </a:r>
            <a:r>
              <a:rPr lang="cs-CZ" sz="2400" dirty="0" err="1" smtClean="0"/>
              <a:t>ce</a:t>
            </a:r>
            <a:r>
              <a:rPr lang="cs-CZ" sz="2400" dirty="0" smtClean="0"/>
              <a:t> </a:t>
            </a:r>
            <a:r>
              <a:rPr lang="en-US" sz="2400" dirty="0" smtClean="0"/>
              <a:t>(H+)</a:t>
            </a:r>
            <a:endParaRPr lang="cs-CZ" sz="2400" dirty="0" smtClean="0"/>
          </a:p>
          <a:p>
            <a:pPr algn="just" eaLnBrk="1" hangingPunct="1">
              <a:buFont typeface="Arial" charset="0"/>
              <a:buNone/>
            </a:pPr>
            <a:r>
              <a:rPr lang="cs-CZ" sz="2400" dirty="0" smtClean="0"/>
              <a:t> (neplatí u zasolených půd)</a:t>
            </a:r>
          </a:p>
          <a:p>
            <a:pPr algn="just" eaLnBrk="1" hangingPunct="1">
              <a:buFont typeface="Arial" charset="0"/>
              <a:buNone/>
            </a:pPr>
            <a:r>
              <a:rPr lang="cs-CZ" sz="2400" dirty="0" smtClean="0"/>
              <a:t>Vychází z ionizační rovnice pro čistou vodu při 25 °C:</a:t>
            </a:r>
            <a:endParaRPr lang="cs-CZ" sz="2400" b="1" i="1" dirty="0" smtClean="0"/>
          </a:p>
          <a:p>
            <a:pPr eaLnBrk="1" hangingPunct="1"/>
            <a:endParaRPr lang="cs-CZ" sz="2400" dirty="0" smtClean="0"/>
          </a:p>
          <a:p>
            <a:pPr eaLnBrk="1" hangingPunct="1">
              <a:buFont typeface="Arial" charset="0"/>
              <a:buNone/>
            </a:pPr>
            <a:r>
              <a:rPr lang="cs-CZ" sz="2400" b="1" i="1" dirty="0" smtClean="0">
                <a:solidFill>
                  <a:srgbClr val="0070C0"/>
                </a:solidFill>
              </a:rPr>
              <a:t>                                      </a:t>
            </a:r>
            <a:r>
              <a:rPr lang="cs-CZ" sz="2400" b="1" i="1" dirty="0" err="1" smtClean="0">
                <a:solidFill>
                  <a:srgbClr val="FF0000"/>
                </a:solidFill>
              </a:rPr>
              <a:t>Kw</a:t>
            </a:r>
            <a:r>
              <a:rPr lang="cs-CZ" sz="2400" b="1" i="1" dirty="0" smtClean="0">
                <a:solidFill>
                  <a:srgbClr val="FF0000"/>
                </a:solidFill>
              </a:rPr>
              <a:t> =(H</a:t>
            </a:r>
            <a:r>
              <a:rPr lang="cs-CZ" sz="2400" b="1" i="1" baseline="30000" dirty="0" smtClean="0">
                <a:solidFill>
                  <a:srgbClr val="FF0000"/>
                </a:solidFill>
              </a:rPr>
              <a:t>+</a:t>
            </a:r>
            <a:r>
              <a:rPr lang="cs-CZ" sz="2400" b="1" i="1" dirty="0" smtClean="0">
                <a:solidFill>
                  <a:srgbClr val="FF0000"/>
                </a:solidFill>
              </a:rPr>
              <a:t>) . (OH</a:t>
            </a:r>
            <a:r>
              <a:rPr lang="cs-CZ" sz="2400" b="1" i="1" baseline="30000" dirty="0" smtClean="0">
                <a:solidFill>
                  <a:srgbClr val="FF0000"/>
                </a:solidFill>
              </a:rPr>
              <a:t>-</a:t>
            </a:r>
            <a:r>
              <a:rPr lang="cs-CZ" sz="2400" b="1" i="1" dirty="0" smtClean="0">
                <a:solidFill>
                  <a:srgbClr val="FF0000"/>
                </a:solidFill>
              </a:rPr>
              <a:t>)= 1.10</a:t>
            </a:r>
            <a:r>
              <a:rPr lang="cs-CZ" sz="2400" b="1" i="1" baseline="30000" dirty="0" smtClean="0">
                <a:solidFill>
                  <a:srgbClr val="FF0000"/>
                </a:solidFill>
              </a:rPr>
              <a:t>-14     </a:t>
            </a:r>
            <a:r>
              <a:rPr lang="cs-CZ" sz="2400" b="1" i="1" dirty="0" smtClean="0">
                <a:solidFill>
                  <a:srgbClr val="FF0000"/>
                </a:solidFill>
              </a:rPr>
              <a:t>(1)</a:t>
            </a:r>
            <a:endParaRPr lang="cs-CZ" sz="2400" b="1" i="1" baseline="30000" dirty="0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cs-CZ" sz="1800" b="1" i="1" dirty="0" smtClean="0"/>
              <a:t>Kde: </a:t>
            </a:r>
          </a:p>
          <a:p>
            <a:pPr eaLnBrk="1" hangingPunct="1">
              <a:buFont typeface="Arial" charset="0"/>
              <a:buNone/>
            </a:pPr>
            <a:r>
              <a:rPr lang="cs-CZ" sz="1800" b="1" i="1" dirty="0" err="1" smtClean="0"/>
              <a:t>Kw</a:t>
            </a:r>
            <a:r>
              <a:rPr lang="cs-CZ" sz="1800" b="1" i="1" dirty="0" smtClean="0"/>
              <a:t> = ionizační konstanta</a:t>
            </a:r>
          </a:p>
          <a:p>
            <a:pPr eaLnBrk="1" hangingPunct="1">
              <a:buFont typeface="Arial" charset="0"/>
              <a:buNone/>
            </a:pPr>
            <a:r>
              <a:rPr lang="cs-CZ" sz="1800" b="1" i="1" dirty="0" smtClean="0"/>
              <a:t> (H+) a (OH</a:t>
            </a:r>
            <a:r>
              <a:rPr lang="cs-CZ" sz="1800" b="1" i="1" baseline="30000" dirty="0" smtClean="0"/>
              <a:t>-)</a:t>
            </a:r>
            <a:r>
              <a:rPr lang="cs-CZ" sz="1800" b="1" i="1" dirty="0" smtClean="0"/>
              <a:t> aktivita</a:t>
            </a:r>
            <a:endParaRPr lang="en-US" sz="1800" b="1" i="1" dirty="0" smtClean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6842D-2D16-416C-8DAD-BF985D7E858A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323528" y="183335"/>
            <a:ext cx="7543800" cy="1450757"/>
          </a:xfrm>
        </p:spPr>
        <p:txBody>
          <a:bodyPr/>
          <a:lstStyle/>
          <a:p>
            <a:pPr eaLnBrk="1" hangingPunct="1"/>
            <a:r>
              <a:rPr lang="cs-CZ" dirty="0" smtClean="0"/>
              <a:t>Definice půdní reakce</a:t>
            </a:r>
          </a:p>
        </p:txBody>
      </p:sp>
      <p:sp>
        <p:nvSpPr>
          <p:cNvPr id="16387" name="Obdélník 1"/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7952163" cy="4451475"/>
          </a:xfrm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cs-CZ" sz="2800" b="1" i="1" dirty="0" smtClean="0">
                <a:latin typeface="Times New Roman" pitchFamily="18" charset="0"/>
              </a:rPr>
              <a:t>Ionizační konstanta vody: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800" b="1" i="1" dirty="0" smtClean="0">
                <a:latin typeface="Times New Roman" pitchFamily="18" charset="0"/>
              </a:rPr>
              <a:t>                  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Kw</a:t>
            </a:r>
            <a:r>
              <a:rPr lang="cs-CZ" sz="2800" b="1" i="1" dirty="0" smtClean="0">
                <a:solidFill>
                  <a:srgbClr val="FF0000"/>
                </a:solidFill>
              </a:rPr>
              <a:t> =(H</a:t>
            </a:r>
            <a:r>
              <a:rPr lang="cs-CZ" sz="2800" b="1" i="1" baseline="30000" dirty="0" smtClean="0">
                <a:solidFill>
                  <a:srgbClr val="FF0000"/>
                </a:solidFill>
              </a:rPr>
              <a:t>+</a:t>
            </a:r>
            <a:r>
              <a:rPr lang="cs-CZ" sz="2800" b="1" i="1" dirty="0" smtClean="0">
                <a:solidFill>
                  <a:srgbClr val="FF0000"/>
                </a:solidFill>
              </a:rPr>
              <a:t>) . (OH</a:t>
            </a:r>
            <a:r>
              <a:rPr lang="cs-CZ" sz="2800" b="1" i="1" baseline="30000" dirty="0" smtClean="0">
                <a:solidFill>
                  <a:srgbClr val="FF0000"/>
                </a:solidFill>
              </a:rPr>
              <a:t>-</a:t>
            </a:r>
            <a:r>
              <a:rPr lang="cs-CZ" sz="2800" b="1" i="1" dirty="0" smtClean="0">
                <a:solidFill>
                  <a:srgbClr val="FF0000"/>
                </a:solidFill>
              </a:rPr>
              <a:t>)= 1.10</a:t>
            </a:r>
            <a:r>
              <a:rPr lang="cs-CZ" sz="2800" b="1" i="1" baseline="30000" dirty="0" smtClean="0">
                <a:solidFill>
                  <a:srgbClr val="FF0000"/>
                </a:solidFill>
              </a:rPr>
              <a:t>-14     </a:t>
            </a:r>
            <a:r>
              <a:rPr lang="cs-CZ" sz="2000" b="1" i="1" dirty="0" smtClean="0">
                <a:solidFill>
                  <a:srgbClr val="FF0000"/>
                </a:solidFill>
              </a:rPr>
              <a:t>(1)</a:t>
            </a:r>
            <a:endParaRPr lang="cs-CZ" sz="2000" b="1" i="1" baseline="30000" dirty="0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cs-CZ" sz="2800" b="1" i="1" dirty="0" smtClean="0">
                <a:latin typeface="Times New Roman" pitchFamily="18" charset="0"/>
              </a:rPr>
              <a:t>Lze vyjádřit: </a:t>
            </a:r>
            <a:endParaRPr lang="cs-CZ" sz="2800" b="1" i="1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</a:rPr>
              <a:t>                   </a:t>
            </a:r>
            <a:r>
              <a:rPr lang="cs-C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  +  </a:t>
            </a:r>
            <a:r>
              <a:rPr lang="cs-CZ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</a:t>
            </a:r>
            <a:r>
              <a:rPr lang="cs-C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=  14</a:t>
            </a:r>
          </a:p>
          <a:p>
            <a:pPr eaLnBrk="1" hangingPunct="1">
              <a:defRPr/>
            </a:pPr>
            <a:endParaRPr lang="cs-CZ" sz="2800" b="1" i="1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cs-CZ" sz="2800" b="1" i="1" dirty="0" smtClean="0">
                <a:latin typeface="Times New Roman" pitchFamily="18" charset="0"/>
              </a:rPr>
              <a:t>           </a:t>
            </a:r>
            <a:r>
              <a:rPr lang="cs-CZ" sz="2800" b="1" i="1" dirty="0" smtClean="0"/>
              <a:t>pH   = </a:t>
            </a:r>
            <a:r>
              <a:rPr lang="cs-CZ" sz="2800" b="1" i="1" dirty="0" smtClean="0">
                <a:latin typeface="Times New Roman" pitchFamily="18" charset="0"/>
              </a:rPr>
              <a:t>-</a:t>
            </a:r>
            <a:r>
              <a:rPr lang="cs-CZ" sz="2800" b="1" i="1" dirty="0" smtClean="0"/>
              <a:t> log </a:t>
            </a:r>
            <a:r>
              <a:rPr lang="cs-CZ" sz="2800" b="1" i="1" dirty="0" smtClean="0">
                <a:latin typeface="Times New Roman" pitchFamily="18" charset="0"/>
              </a:rPr>
              <a:t>aktivity</a:t>
            </a:r>
            <a:r>
              <a:rPr lang="cs-CZ" sz="2800" b="1" i="1" dirty="0" smtClean="0"/>
              <a:t> H+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800" b="1" i="1" dirty="0" smtClean="0">
                <a:latin typeface="Times New Roman" pitchFamily="18" charset="0"/>
              </a:rPr>
              <a:t>          </a:t>
            </a:r>
            <a:r>
              <a:rPr lang="cs-CZ" sz="2800" b="1" i="1" dirty="0" err="1" smtClean="0"/>
              <a:t>pOH</a:t>
            </a:r>
            <a:r>
              <a:rPr lang="cs-CZ" sz="2800" b="1" i="1" dirty="0" smtClean="0"/>
              <a:t>= </a:t>
            </a:r>
            <a:r>
              <a:rPr lang="cs-CZ" sz="2800" b="1" i="1" dirty="0" smtClean="0">
                <a:latin typeface="Times New Roman" pitchFamily="18" charset="0"/>
              </a:rPr>
              <a:t> -</a:t>
            </a:r>
            <a:r>
              <a:rPr lang="cs-CZ" sz="2800" b="1" i="1" dirty="0" smtClean="0"/>
              <a:t> log </a:t>
            </a:r>
            <a:r>
              <a:rPr lang="cs-CZ" sz="2800" b="1" i="1" dirty="0" smtClean="0">
                <a:latin typeface="Times New Roman" pitchFamily="18" charset="0"/>
              </a:rPr>
              <a:t>aktivity</a:t>
            </a:r>
            <a:r>
              <a:rPr lang="cs-CZ" sz="2800" b="1" i="1" dirty="0" smtClean="0"/>
              <a:t> OH</a:t>
            </a:r>
            <a:r>
              <a:rPr lang="cs-CZ" sz="2800" b="1" i="1" baseline="30000" dirty="0" smtClean="0"/>
              <a:t>-</a:t>
            </a:r>
            <a:r>
              <a:rPr lang="cs-CZ" sz="2800" b="1" i="1" dirty="0" smtClean="0"/>
              <a:t> </a:t>
            </a:r>
          </a:p>
          <a:p>
            <a:pPr eaLnBrk="1" hangingPunct="1">
              <a:defRPr/>
            </a:pPr>
            <a:endParaRPr lang="cs-CZ" sz="2800" b="1" i="1" dirty="0" smtClean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6842D-2D16-416C-8DAD-BF985D7E858A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7543800" cy="1152128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Times New Roman" pitchFamily="18" charset="0"/>
              </a:rPr>
              <a:t>Typy půdní reakce</a:t>
            </a:r>
            <a:endParaRPr lang="sk-SK" dirty="0" smtClean="0">
              <a:latin typeface="Times New Roman" pitchFamily="18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6842D-2D16-416C-8DAD-BF985D7E858A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sp>
        <p:nvSpPr>
          <p:cNvPr id="18436" name="Obdélník 1"/>
          <p:cNvSpPr>
            <a:spLocks noChangeArrowheads="1"/>
          </p:cNvSpPr>
          <p:nvPr/>
        </p:nvSpPr>
        <p:spPr bwMode="auto">
          <a:xfrm>
            <a:off x="279520" y="2132856"/>
            <a:ext cx="79248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cs-CZ" sz="3200" dirty="0">
                <a:latin typeface="+mn-lt"/>
              </a:rPr>
              <a:t>1. Aktivní půdní reakce (pH/H</a:t>
            </a:r>
            <a:r>
              <a:rPr lang="cs-CZ" sz="3200" baseline="-25000" dirty="0">
                <a:latin typeface="+mn-lt"/>
              </a:rPr>
              <a:t>2</a:t>
            </a:r>
            <a:r>
              <a:rPr lang="cs-CZ" sz="3200" dirty="0">
                <a:latin typeface="+mn-lt"/>
              </a:rPr>
              <a:t>O, 1</a:t>
            </a:r>
            <a:r>
              <a:rPr lang="cs-CZ" sz="3200" dirty="0">
                <a:latin typeface="Calibri" pitchFamily="34" charset="0"/>
              </a:rPr>
              <a:t>:2,5)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cs-CZ" sz="3200" dirty="0">
                <a:latin typeface="Times New Roman" pitchFamily="18" charset="0"/>
              </a:rPr>
              <a:t>2. Potenciální půdní reakce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cs-CZ" sz="2800" b="1" i="1" dirty="0">
                <a:solidFill>
                  <a:srgbClr val="FF3300"/>
                </a:solidFill>
                <a:latin typeface="Times New Roman" pitchFamily="18" charset="0"/>
              </a:rPr>
              <a:t>Výměnná půdní reakce </a:t>
            </a:r>
            <a:r>
              <a:rPr lang="cs-CZ" sz="2800" b="1" i="1" dirty="0">
                <a:solidFill>
                  <a:srgbClr val="FF3300"/>
                </a:solidFill>
                <a:latin typeface="Calibri" pitchFamily="34" charset="0"/>
              </a:rPr>
              <a:t> </a:t>
            </a:r>
            <a:r>
              <a:rPr lang="cs-CZ" sz="3200" dirty="0">
                <a:latin typeface="Times New Roman" pitchFamily="18" charset="0"/>
              </a:rPr>
              <a:t>(</a:t>
            </a:r>
            <a:r>
              <a:rPr lang="cs-CZ" sz="3200" dirty="0">
                <a:latin typeface="Calibri" pitchFamily="34" charset="0"/>
              </a:rPr>
              <a:t>0,01M CaCl</a:t>
            </a:r>
            <a:r>
              <a:rPr lang="cs-CZ" sz="3200" baseline="-25000" dirty="0">
                <a:latin typeface="Calibri" pitchFamily="34" charset="0"/>
              </a:rPr>
              <a:t>2</a:t>
            </a:r>
            <a:r>
              <a:rPr lang="en-US" sz="3200" dirty="0">
                <a:latin typeface="Calibri" pitchFamily="34" charset="0"/>
              </a:rPr>
              <a:t> ;</a:t>
            </a:r>
            <a:r>
              <a:rPr lang="cs-CZ" sz="3200" dirty="0">
                <a:latin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</a:rPr>
              <a:t>1</a:t>
            </a:r>
            <a:r>
              <a:rPr lang="cs-CZ" sz="3200" dirty="0">
                <a:latin typeface="Calibri" pitchFamily="34" charset="0"/>
              </a:rPr>
              <a:t>M </a:t>
            </a:r>
            <a:r>
              <a:rPr lang="en-US" sz="3200" dirty="0" err="1">
                <a:latin typeface="Calibri" pitchFamily="34" charset="0"/>
              </a:rPr>
              <a:t>KCl</a:t>
            </a:r>
            <a:r>
              <a:rPr lang="cs-CZ" sz="3200" dirty="0">
                <a:latin typeface="Calibri" pitchFamily="34" charset="0"/>
              </a:rPr>
              <a:t>)</a:t>
            </a:r>
            <a:endParaRPr lang="en-US" sz="32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cs-CZ" sz="2800" b="1" i="1" dirty="0">
                <a:solidFill>
                  <a:srgbClr val="FF3300"/>
                </a:solidFill>
                <a:latin typeface="Times New Roman" pitchFamily="18" charset="0"/>
              </a:rPr>
              <a:t>Hydrolytická půdní reakce </a:t>
            </a:r>
            <a:r>
              <a:rPr lang="cs-CZ" sz="3200" dirty="0">
                <a:latin typeface="Calibri" pitchFamily="34" charset="0"/>
              </a:rPr>
              <a:t>(1 M CH</a:t>
            </a:r>
            <a:r>
              <a:rPr lang="cs-CZ" sz="3200" baseline="-25000" dirty="0">
                <a:latin typeface="Calibri" pitchFamily="34" charset="0"/>
              </a:rPr>
              <a:t>3</a:t>
            </a:r>
            <a:r>
              <a:rPr lang="cs-CZ" sz="3200" dirty="0">
                <a:latin typeface="Calibri" pitchFamily="34" charset="0"/>
              </a:rPr>
              <a:t>COONa)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0" y="673323"/>
            <a:ext cx="7543800" cy="1067203"/>
          </a:xfrm>
        </p:spPr>
        <p:txBody>
          <a:bodyPr>
            <a:normAutofit fontScale="90000"/>
          </a:bodyPr>
          <a:lstStyle/>
          <a:p>
            <a:pPr marL="342900" indent="-342900" eaLnBrk="1" hangingPunct="1"/>
            <a:r>
              <a:rPr lang="cs-CZ" dirty="0" smtClean="0">
                <a:solidFill>
                  <a:srgbClr val="FF0000"/>
                </a:solidFill>
              </a:rPr>
              <a:t>Aktivní půdní reakce (pH/H</a:t>
            </a:r>
            <a:r>
              <a:rPr lang="cs-CZ" baseline="-25000" dirty="0" smtClean="0">
                <a:solidFill>
                  <a:srgbClr val="FF0000"/>
                </a:solidFill>
              </a:rPr>
              <a:t>2</a:t>
            </a:r>
            <a:r>
              <a:rPr lang="cs-CZ" dirty="0" smtClean="0">
                <a:solidFill>
                  <a:srgbClr val="FF0000"/>
                </a:solidFill>
              </a:rPr>
              <a:t>O):</a:t>
            </a:r>
            <a:br>
              <a:rPr lang="cs-CZ" dirty="0" smtClean="0">
                <a:solidFill>
                  <a:srgbClr val="FF0000"/>
                </a:solidFill>
              </a:rPr>
            </a:br>
            <a:endParaRPr lang="cs-CZ" dirty="0" smtClean="0">
              <a:solidFill>
                <a:srgbClr val="FF0000"/>
              </a:solidFill>
            </a:endParaRPr>
          </a:p>
        </p:txBody>
      </p:sp>
      <p:sp>
        <p:nvSpPr>
          <p:cNvPr id="21507" name="Rectangle 5"/>
          <p:cNvSpPr>
            <a:spLocks noGrp="1" noChangeArrowheads="1"/>
          </p:cNvSpPr>
          <p:nvPr>
            <p:ph idx="1"/>
          </p:nvPr>
        </p:nvSpPr>
        <p:spPr>
          <a:xfrm>
            <a:off x="179784" y="1916832"/>
            <a:ext cx="8786812" cy="2871555"/>
          </a:xfrm>
        </p:spPr>
        <p:txBody>
          <a:bodyPr>
            <a:spAutoFit/>
          </a:bodyPr>
          <a:lstStyle/>
          <a:p>
            <a:pPr marL="0" lvl="4" indent="0" algn="just" eaLnBrk="1" hangingPunct="1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cs-CZ" sz="3200" dirty="0" smtClean="0"/>
              <a:t> Okamžitý obsah H</a:t>
            </a:r>
            <a:r>
              <a:rPr lang="cs-CZ" sz="3200" baseline="-25000" dirty="0" smtClean="0"/>
              <a:t>3</a:t>
            </a:r>
            <a:r>
              <a:rPr lang="cs-CZ" sz="3200" dirty="0" smtClean="0"/>
              <a:t>O</a:t>
            </a:r>
            <a:r>
              <a:rPr lang="cs-CZ" sz="3200" baseline="30000" dirty="0" smtClean="0"/>
              <a:t>+</a:t>
            </a:r>
            <a:r>
              <a:rPr lang="cs-CZ" sz="3200" dirty="0" smtClean="0"/>
              <a:t>  iontů v půdním roztoku </a:t>
            </a:r>
          </a:p>
          <a:p>
            <a:pPr marL="0" lvl="4" indent="0" algn="just" eaLnBrk="1" hangingPunct="1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cs-CZ" sz="3200" dirty="0" smtClean="0"/>
              <a:t> H</a:t>
            </a:r>
            <a:r>
              <a:rPr lang="cs-CZ" sz="3200" baseline="-25000" dirty="0" smtClean="0"/>
              <a:t>3</a:t>
            </a:r>
            <a:r>
              <a:rPr lang="cs-CZ" sz="3200" dirty="0" smtClean="0"/>
              <a:t>O</a:t>
            </a:r>
            <a:r>
              <a:rPr lang="cs-CZ" sz="3200" baseline="30000" dirty="0" smtClean="0"/>
              <a:t>+</a:t>
            </a:r>
            <a:r>
              <a:rPr lang="cs-CZ" sz="3200" dirty="0" smtClean="0"/>
              <a:t> </a:t>
            </a:r>
            <a:r>
              <a:rPr lang="cs-CZ" sz="3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→</a:t>
            </a:r>
            <a:r>
              <a:rPr lang="cs-CZ" sz="3200" dirty="0" smtClean="0"/>
              <a:t> produkt disociace kyselin, jejich solí, koloidů (</a:t>
            </a:r>
            <a:r>
              <a:rPr lang="cs-CZ" sz="3200" dirty="0" err="1" smtClean="0"/>
              <a:t>acidoidů</a:t>
            </a:r>
            <a:r>
              <a:rPr lang="cs-CZ" sz="3200" dirty="0" smtClean="0"/>
              <a:t>) a </a:t>
            </a:r>
            <a:r>
              <a:rPr lang="cs-CZ" sz="3200" dirty="0" err="1" smtClean="0"/>
              <a:t>biokoloidů</a:t>
            </a:r>
            <a:r>
              <a:rPr lang="cs-CZ" sz="3200" dirty="0" smtClean="0"/>
              <a:t> </a:t>
            </a:r>
          </a:p>
          <a:p>
            <a:pPr marL="0" lvl="4" indent="0" algn="just" eaLnBrk="1" hangingPunct="1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cs-CZ" sz="3200" dirty="0" smtClean="0"/>
              <a:t>Přímý vliv na rostliny a MO </a:t>
            </a:r>
          </a:p>
          <a:p>
            <a:pPr marL="0" lvl="4" indent="0" algn="just" eaLnBrk="1" hangingPunct="1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cs-CZ" sz="3200" dirty="0" smtClean="0"/>
              <a:t> Dynamická =&gt; v průběhu vegetace proměnlivá</a:t>
            </a:r>
            <a:r>
              <a:rPr lang="cs-CZ" sz="2800" dirty="0" smtClean="0"/>
              <a:t> </a:t>
            </a:r>
            <a:r>
              <a:rPr lang="cs-CZ" sz="2400" dirty="0" smtClean="0"/>
              <a:t>(teplota, vlhkost, koncentrace solí v roztoku)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6842D-2D16-416C-8DAD-BF985D7E858A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22059"/>
            <a:ext cx="7056784" cy="130674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4000" b="1" dirty="0" smtClean="0">
                <a:solidFill>
                  <a:srgbClr val="FF0000"/>
                </a:solidFill>
              </a:rPr>
              <a:t>Výměnná půdní reakce (pH/</a:t>
            </a:r>
            <a:r>
              <a:rPr lang="cs-CZ" sz="4000" b="1" dirty="0" err="1" smtClean="0">
                <a:solidFill>
                  <a:srgbClr val="FF0000"/>
                </a:solidFill>
              </a:rPr>
              <a:t>KCl</a:t>
            </a:r>
            <a:r>
              <a:rPr lang="cs-CZ" sz="4000" b="1" dirty="0" smtClean="0">
                <a:solidFill>
                  <a:srgbClr val="FF0000"/>
                </a:solidFill>
              </a:rPr>
              <a:t>):</a:t>
            </a:r>
            <a:br>
              <a:rPr lang="cs-CZ" sz="4000" b="1" dirty="0" smtClean="0">
                <a:solidFill>
                  <a:srgbClr val="FF0000"/>
                </a:solidFill>
              </a:rPr>
            </a:br>
            <a:endParaRPr lang="cs-CZ" sz="4000" dirty="0" smtClean="0">
              <a:solidFill>
                <a:srgbClr val="FF0000"/>
              </a:solidFill>
            </a:endParaRPr>
          </a:p>
        </p:txBody>
      </p:sp>
      <p:sp>
        <p:nvSpPr>
          <p:cNvPr id="21507" name="Rectangle 5"/>
          <p:cNvSpPr>
            <a:spLocks noGrp="1" noChangeArrowheads="1"/>
          </p:cNvSpPr>
          <p:nvPr>
            <p:ph idx="1"/>
          </p:nvPr>
        </p:nvSpPr>
        <p:spPr>
          <a:xfrm>
            <a:off x="217077" y="1844824"/>
            <a:ext cx="7711008" cy="3897477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FF0000"/>
              </a:buClr>
              <a:buSzPct val="130000"/>
              <a:buFont typeface="Wingdings" pitchFamily="2" charset="2"/>
              <a:buChar char="Ø"/>
              <a:defRPr/>
            </a:pPr>
            <a:r>
              <a:rPr lang="cs-CZ" b="1" i="1" dirty="0" smtClean="0">
                <a:latin typeface="Times New Roman" pitchFamily="18" charset="0"/>
              </a:rPr>
              <a:t>  stanoví se v neutrálních solích </a:t>
            </a:r>
          </a:p>
          <a:p>
            <a:pPr eaLnBrk="1" hangingPunct="1">
              <a:buClr>
                <a:srgbClr val="FF0000"/>
              </a:buClr>
              <a:buSzPct val="130000"/>
              <a:buFont typeface="Arial" charset="0"/>
              <a:buNone/>
              <a:defRPr/>
            </a:pPr>
            <a:r>
              <a:rPr lang="cs-CZ" sz="2400" dirty="0" smtClean="0">
                <a:latin typeface="Times New Roman" pitchFamily="18" charset="0"/>
              </a:rPr>
              <a:t>(</a:t>
            </a:r>
            <a:r>
              <a:rPr lang="cs-CZ" sz="2400" dirty="0" smtClean="0"/>
              <a:t>1M </a:t>
            </a:r>
            <a:r>
              <a:rPr lang="cs-CZ" sz="2400" dirty="0" err="1" smtClean="0"/>
              <a:t>KCl</a:t>
            </a:r>
            <a:r>
              <a:rPr lang="cs-CZ" sz="2400" dirty="0" smtClean="0">
                <a:latin typeface="Times New Roman" pitchFamily="18" charset="0"/>
              </a:rPr>
              <a:t>, </a:t>
            </a:r>
            <a:r>
              <a:rPr lang="cs-CZ" sz="2400" dirty="0" smtClean="0"/>
              <a:t>0,01M CaCl</a:t>
            </a:r>
            <a:r>
              <a:rPr lang="cs-CZ" sz="2400" baseline="-25000" dirty="0" smtClean="0"/>
              <a:t>2</a:t>
            </a:r>
            <a:r>
              <a:rPr lang="cs-CZ" sz="2400" dirty="0" smtClean="0">
                <a:latin typeface="Times New Roman" pitchFamily="18" charset="0"/>
              </a:rPr>
              <a:t>)</a:t>
            </a:r>
          </a:p>
          <a:p>
            <a:pPr eaLnBrk="1" hangingPunct="1">
              <a:buClr>
                <a:srgbClr val="FF0000"/>
              </a:buClr>
              <a:buSzPct val="130000"/>
              <a:buFont typeface="Wingdings" pitchFamily="2" charset="2"/>
              <a:buChar char="Ø"/>
              <a:defRPr/>
            </a:pPr>
            <a:r>
              <a:rPr lang="cs-CZ" b="1" i="1" dirty="0" smtClean="0">
                <a:latin typeface="Times New Roman" pitchFamily="18" charset="0"/>
              </a:rPr>
              <a:t> schopnost půdy měnit pH </a:t>
            </a:r>
            <a:r>
              <a:rPr lang="cs-CZ" b="1" i="1" dirty="0" err="1" smtClean="0">
                <a:latin typeface="Times New Roman" pitchFamily="18" charset="0"/>
              </a:rPr>
              <a:t>neutrálných</a:t>
            </a:r>
            <a:r>
              <a:rPr lang="cs-CZ" b="1" i="1" dirty="0" smtClean="0">
                <a:latin typeface="Times New Roman" pitchFamily="18" charset="0"/>
              </a:rPr>
              <a:t> solí</a:t>
            </a:r>
            <a:endParaRPr lang="cs-CZ" b="1" i="1" dirty="0" smtClean="0"/>
          </a:p>
          <a:p>
            <a:pPr eaLnBrk="1" hangingPunct="1">
              <a:buClr>
                <a:srgbClr val="FF0000"/>
              </a:buClr>
              <a:buSzPct val="130000"/>
              <a:buFont typeface="Wingdings" pitchFamily="2" charset="2"/>
              <a:buChar char="Ø"/>
              <a:defRPr/>
            </a:pPr>
            <a:r>
              <a:rPr lang="cs-CZ" b="1" i="1" dirty="0" smtClean="0">
                <a:latin typeface="Times New Roman" pitchFamily="18" charset="0"/>
              </a:rPr>
              <a:t> souvisí s obsahem a kvalitou iontů v PKK</a:t>
            </a:r>
            <a:endParaRPr lang="cs-CZ" b="1" i="1" dirty="0" smtClean="0"/>
          </a:p>
          <a:p>
            <a:pPr eaLnBrk="1" hangingPunct="1">
              <a:buClr>
                <a:srgbClr val="FF0000"/>
              </a:buClr>
              <a:buSzPct val="130000"/>
              <a:buFont typeface="Wingdings" pitchFamily="2" charset="2"/>
              <a:buChar char="Ø"/>
              <a:defRPr/>
            </a:pPr>
            <a:r>
              <a:rPr lang="cs-CZ" b="1" i="1" dirty="0" smtClean="0">
                <a:latin typeface="Times New Roman" pitchFamily="18" charset="0"/>
              </a:rPr>
              <a:t> nižší pH hodnoty než ve vodě </a:t>
            </a:r>
          </a:p>
          <a:p>
            <a:pPr algn="ctr" eaLnBrk="1" hangingPunct="1">
              <a:buClr>
                <a:srgbClr val="FF0000"/>
              </a:buClr>
              <a:buSzPct val="130000"/>
              <a:buFont typeface="Arial" charset="0"/>
              <a:buNone/>
              <a:defRPr/>
            </a:pPr>
            <a:r>
              <a:rPr lang="cs-CZ" b="1" i="1" dirty="0" smtClean="0">
                <a:latin typeface="Times New Roman" pitchFamily="18" charset="0"/>
              </a:rPr>
              <a:t>            </a:t>
            </a:r>
            <a:r>
              <a:rPr lang="cs-CZ" sz="4000" b="1" i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pH/</a:t>
            </a:r>
            <a:r>
              <a:rPr lang="cs-CZ" sz="4000" b="1" i="1" dirty="0" err="1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KCl</a:t>
            </a:r>
            <a:r>
              <a:rPr lang="cs-CZ" sz="4000" b="1" i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&lt;</a:t>
            </a:r>
            <a:r>
              <a:rPr lang="cs-CZ" sz="4000" b="1" i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pH/H</a:t>
            </a:r>
            <a:r>
              <a:rPr lang="cs-CZ" sz="4000" b="1" i="1" baseline="-25000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cs-CZ" sz="4000" b="1" i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cs-CZ" sz="4000" b="1" i="1" dirty="0" smtClean="0"/>
              <a:t> </a:t>
            </a:r>
          </a:p>
          <a:p>
            <a:pPr eaLnBrk="1" hangingPunct="1">
              <a:buClr>
                <a:srgbClr val="FF0000"/>
              </a:buClr>
              <a:buSzPct val="130000"/>
              <a:buFont typeface="Wingdings" pitchFamily="2" charset="2"/>
              <a:buChar char="Ø"/>
              <a:defRPr/>
            </a:pPr>
            <a:r>
              <a:rPr lang="cs-CZ" b="1" i="1" dirty="0" smtClean="0">
                <a:latin typeface="Times New Roman" pitchFamily="18" charset="0"/>
              </a:rPr>
              <a:t> slouží pro výpočet potřeby vápnění </a:t>
            </a:r>
          </a:p>
          <a:p>
            <a:pPr eaLnBrk="1" hangingPunct="1">
              <a:buClr>
                <a:srgbClr val="FF0000"/>
              </a:buClr>
              <a:buSzPct val="130000"/>
              <a:buFont typeface="Wingdings" pitchFamily="2" charset="2"/>
              <a:buChar char="Ø"/>
              <a:defRPr/>
            </a:pPr>
            <a:r>
              <a:rPr lang="cs-CZ" b="1" i="1" dirty="0" smtClean="0">
                <a:latin typeface="Times New Roman" pitchFamily="18" charset="0"/>
              </a:rPr>
              <a:t> relativně stabilní hodnota </a:t>
            </a:r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6842D-2D16-416C-8DAD-BF985D7E858A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0" y="548680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/>
              <a:t>Půdní reakce</a:t>
            </a:r>
            <a:endParaRPr lang="cs-CZ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idx="1"/>
          </p:nvPr>
        </p:nvSpPr>
        <p:spPr>
          <a:xfrm>
            <a:off x="179763" y="2204864"/>
            <a:ext cx="8229600" cy="2789237"/>
          </a:xfrm>
        </p:spPr>
        <p:txBody>
          <a:bodyPr>
            <a:spAutoFit/>
          </a:bodyPr>
          <a:lstStyle/>
          <a:p>
            <a:pPr eaLnBrk="1" hangingPunct="1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cs-CZ" sz="2800" i="1" dirty="0" smtClean="0"/>
              <a:t>charakterizuje půdní aciditu a </a:t>
            </a:r>
            <a:r>
              <a:rPr lang="cs-CZ" sz="2800" i="1" dirty="0" err="1" smtClean="0"/>
              <a:t>alkalinitu</a:t>
            </a:r>
            <a:r>
              <a:rPr lang="cs-CZ" sz="2800" i="1" dirty="0" smtClean="0"/>
              <a:t> </a:t>
            </a:r>
          </a:p>
          <a:p>
            <a:pPr eaLnBrk="1" hangingPunct="1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cs-CZ" sz="2800" i="1" dirty="0" smtClean="0"/>
              <a:t>důležitá chemická vlastnost půdy</a:t>
            </a:r>
          </a:p>
          <a:p>
            <a:pPr eaLnBrk="1" hangingPunct="1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cs-CZ" sz="2800" i="1" dirty="0" smtClean="0"/>
              <a:t>kvalita mateční horniny, procesy zvětrávání </a:t>
            </a:r>
          </a:p>
          <a:p>
            <a:pPr eaLnBrk="1" hangingPunct="1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cs-CZ" sz="2800" i="1" dirty="0" smtClean="0"/>
              <a:t>přímo ovlivňuje pedogenezi a zvětrávání hornin</a:t>
            </a:r>
            <a:r>
              <a:rPr lang="en-US" sz="4000" b="1" i="1" dirty="0" smtClean="0"/>
              <a:t> </a:t>
            </a:r>
          </a:p>
          <a:p>
            <a:pPr eaLnBrk="1" hangingPunct="1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cs-CZ" sz="2800" i="1" dirty="0" smtClean="0"/>
              <a:t>dostupnost živin pro rostliny</a:t>
            </a:r>
            <a:r>
              <a:rPr lang="cs-CZ" sz="2800" i="1" dirty="0" smtClean="0">
                <a:latin typeface="Times New Roman" pitchFamily="18" charset="0"/>
              </a:rPr>
              <a:t>,</a:t>
            </a:r>
            <a:r>
              <a:rPr lang="cs-CZ" sz="2800" i="1" dirty="0" smtClean="0"/>
              <a:t> aktivita MO</a:t>
            </a:r>
            <a:endParaRPr lang="cs-CZ" sz="2800" b="1" dirty="0" smtClean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6842D-2D16-416C-8DAD-BF985D7E858A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0" y="223139"/>
            <a:ext cx="7543800" cy="104562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Aktivní a výměnná reakce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6842D-2D16-416C-8DAD-BF985D7E858A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1"/>
            <a:ext cx="6015756" cy="441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707904" y="6455579"/>
            <a:ext cx="19800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/>
              <a:t>Harpstead</a:t>
            </a:r>
            <a:r>
              <a:rPr lang="cs-CZ" dirty="0" smtClean="0"/>
              <a:t> (2001)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7543800" cy="954025"/>
          </a:xfrm>
        </p:spPr>
        <p:txBody>
          <a:bodyPr/>
          <a:lstStyle/>
          <a:p>
            <a:pPr eaLnBrk="1" hangingPunct="1"/>
            <a:r>
              <a:rPr lang="cs-CZ" b="1" i="1" dirty="0" smtClean="0">
                <a:solidFill>
                  <a:srgbClr val="FF0000"/>
                </a:solidFill>
                <a:cs typeface="Times New Roman" pitchFamily="18" charset="0"/>
              </a:rPr>
              <a:t> </a:t>
            </a:r>
            <a:r>
              <a:rPr lang="cs-CZ" b="1" i="1" dirty="0" smtClean="0">
                <a:solidFill>
                  <a:srgbClr val="FF0000"/>
                </a:solidFill>
              </a:rPr>
              <a:t>Výpočet potřeby vápnění</a:t>
            </a:r>
            <a:endParaRPr lang="cs-CZ" dirty="0" smtClean="0">
              <a:solidFill>
                <a:srgbClr val="FF0000"/>
              </a:solidFill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556791"/>
            <a:ext cx="7980738" cy="4586833"/>
          </a:xfrm>
          <a:ln>
            <a:solidFill>
              <a:schemeClr val="bg1"/>
            </a:solidFill>
          </a:ln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cs-CZ" sz="2800" dirty="0" smtClean="0"/>
              <a:t>  </a:t>
            </a:r>
            <a:endParaRPr lang="cs-CZ" sz="2800" b="1" u="sng" dirty="0" smtClean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cs-CZ" sz="4600" b="1" i="1" dirty="0" smtClean="0"/>
              <a:t>P (t/ha) =  </a:t>
            </a:r>
            <a:r>
              <a:rPr lang="cs-CZ" sz="4600" b="1" i="1" dirty="0" err="1" smtClean="0"/>
              <a:t>Va</a:t>
            </a:r>
            <a:r>
              <a:rPr lang="cs-CZ" sz="4600" b="1" i="1" dirty="0" smtClean="0"/>
              <a:t> . </a:t>
            </a:r>
            <a:r>
              <a:rPr lang="cs-CZ" sz="4600" b="1" i="1" dirty="0" err="1" smtClean="0"/>
              <a:t>Ekv</a:t>
            </a:r>
            <a:r>
              <a:rPr lang="cs-CZ" sz="4600" b="1" i="1" dirty="0" smtClean="0"/>
              <a:t> . </a:t>
            </a:r>
            <a:r>
              <a:rPr lang="cs-CZ" sz="4600" b="1" i="1" dirty="0" err="1" smtClean="0"/>
              <a:t>Oh</a:t>
            </a:r>
            <a:r>
              <a:rPr lang="cs-CZ" sz="4600" b="1" i="1" dirty="0" smtClean="0"/>
              <a:t> . P . h. 10 </a:t>
            </a:r>
            <a:r>
              <a:rPr lang="cs-CZ" sz="4600" b="1" i="1" baseline="30000" dirty="0" smtClean="0"/>
              <a:t>–9</a:t>
            </a:r>
            <a:endParaRPr lang="cs-CZ" sz="4600" b="1" i="1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cs-CZ" sz="2800" baseline="30000" dirty="0" smtClean="0"/>
              <a:t> </a:t>
            </a:r>
            <a:endParaRPr lang="cs-CZ" sz="2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cs-CZ" sz="2800" dirty="0" err="1" smtClean="0"/>
              <a:t>Va</a:t>
            </a:r>
            <a:r>
              <a:rPr lang="cs-CZ" sz="2800" dirty="0" smtClean="0"/>
              <a:t>   = pH/</a:t>
            </a:r>
            <a:r>
              <a:rPr lang="cs-CZ" sz="2800" dirty="0" err="1" smtClean="0"/>
              <a:t>KCl</a:t>
            </a:r>
            <a:r>
              <a:rPr lang="cs-CZ" sz="2800" dirty="0" smtClean="0"/>
              <a:t> (titračně, </a:t>
            </a:r>
            <a:r>
              <a:rPr lang="cs-CZ" sz="2800" dirty="0" err="1" smtClean="0"/>
              <a:t>mmol</a:t>
            </a:r>
            <a:r>
              <a:rPr lang="cs-CZ" sz="2800" dirty="0" smtClean="0"/>
              <a:t>/100g))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cs-CZ" sz="2800" dirty="0" smtClean="0"/>
              <a:t> </a:t>
            </a:r>
            <a:r>
              <a:rPr lang="cs-CZ" sz="2800" dirty="0" err="1" smtClean="0"/>
              <a:t>Ekv</a:t>
            </a:r>
            <a:r>
              <a:rPr lang="cs-CZ" sz="2800" dirty="0" smtClean="0"/>
              <a:t> = konstanta </a:t>
            </a:r>
            <a:r>
              <a:rPr lang="cs-CZ" sz="2800" dirty="0" err="1" smtClean="0"/>
              <a:t>meliorantu</a:t>
            </a:r>
            <a:r>
              <a:rPr lang="cs-CZ" sz="2800" dirty="0" smtClean="0"/>
              <a:t> (CaCO3 = 50, </a:t>
            </a:r>
            <a:r>
              <a:rPr lang="cs-CZ" sz="2800" dirty="0" err="1" smtClean="0"/>
              <a:t>CaO</a:t>
            </a:r>
            <a:r>
              <a:rPr lang="cs-CZ" sz="2800" dirty="0" smtClean="0"/>
              <a:t> = 28)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cs-CZ" sz="2800" dirty="0" smtClean="0"/>
              <a:t> </a:t>
            </a:r>
            <a:r>
              <a:rPr lang="cs-CZ" sz="2800" dirty="0" err="1" smtClean="0"/>
              <a:t>Oh</a:t>
            </a:r>
            <a:r>
              <a:rPr lang="cs-CZ" sz="2800" dirty="0" smtClean="0"/>
              <a:t> = objemová hmotnost půdy (1,5 g.cm</a:t>
            </a:r>
            <a:r>
              <a:rPr lang="cs-CZ" sz="2800" baseline="30000" dirty="0" smtClean="0"/>
              <a:t>-3</a:t>
            </a:r>
            <a:r>
              <a:rPr lang="cs-CZ" sz="2800" dirty="0" smtClean="0"/>
              <a:t>)</a:t>
            </a:r>
            <a:endParaRPr lang="cs-CZ" sz="2800" baseline="300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cs-CZ" sz="2800" dirty="0" smtClean="0"/>
              <a:t> P    = plocha (m</a:t>
            </a:r>
            <a:r>
              <a:rPr lang="cs-CZ" sz="2800" baseline="30000" dirty="0" smtClean="0"/>
              <a:t>2</a:t>
            </a:r>
            <a:r>
              <a:rPr lang="cs-CZ" sz="2800" dirty="0" smtClean="0"/>
              <a:t>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cs-CZ" sz="2800" dirty="0" smtClean="0"/>
              <a:t> H   = vrstva (m)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sz="2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cs-CZ" sz="2800" dirty="0" smtClean="0"/>
              <a:t>Např. (CaCO3)  = 1,8 t/ha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cs-CZ" sz="2800" dirty="0" smtClean="0"/>
              <a:t>když:  pH/</a:t>
            </a:r>
            <a:r>
              <a:rPr lang="cs-CZ" sz="2800" dirty="0" err="1" smtClean="0"/>
              <a:t>KCl</a:t>
            </a:r>
            <a:r>
              <a:rPr lang="cs-CZ" sz="2800" dirty="0" smtClean="0"/>
              <a:t> =1,2mmol/100g, </a:t>
            </a:r>
            <a:r>
              <a:rPr lang="cs-CZ" sz="2800" dirty="0" err="1" smtClean="0"/>
              <a:t>Oh</a:t>
            </a:r>
            <a:r>
              <a:rPr lang="cs-CZ" sz="2800" dirty="0" smtClean="0"/>
              <a:t> =1,5 g.cm</a:t>
            </a:r>
            <a:r>
              <a:rPr lang="cs-CZ" sz="2800" baseline="30000" dirty="0" smtClean="0"/>
              <a:t>-3</a:t>
            </a:r>
            <a:endParaRPr lang="cs-CZ" sz="2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cs-CZ" sz="2800" dirty="0" smtClean="0"/>
              <a:t> </a:t>
            </a:r>
          </a:p>
          <a:p>
            <a:pPr eaLnBrk="1" hangingPunct="1">
              <a:lnSpc>
                <a:spcPct val="80000"/>
              </a:lnSpc>
            </a:pPr>
            <a:endParaRPr lang="cs-CZ" sz="2800" dirty="0" smtClean="0"/>
          </a:p>
          <a:p>
            <a:pPr>
              <a:lnSpc>
                <a:spcPct val="80000"/>
              </a:lnSpc>
            </a:pPr>
            <a:endParaRPr lang="cs-CZ" sz="2800" dirty="0" smtClean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6842D-2D16-416C-8DAD-BF985D7E858A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6842D-2D16-416C-8DAD-BF985D7E858A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pic>
        <p:nvPicPr>
          <p:cNvPr id="26628" name="Picture 4" descr="http://hubcap.clemson.edu/~blpprt/soilgraphic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7237280" cy="187220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Vápnění půdy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707904" y="6455579"/>
            <a:ext cx="19800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/>
              <a:t>Harpstead</a:t>
            </a:r>
            <a:r>
              <a:rPr lang="cs-CZ" dirty="0" smtClean="0"/>
              <a:t> (2001)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543800" cy="145075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sz="4400" dirty="0" smtClean="0"/>
              <a:t>Vápnění v </a:t>
            </a:r>
            <a:r>
              <a:rPr lang="en-US" sz="4400" dirty="0" smtClean="0"/>
              <a:t>Devon</a:t>
            </a:r>
            <a:r>
              <a:rPr lang="cs-CZ" sz="4400" dirty="0" smtClean="0"/>
              <a:t>u (GB)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cs-CZ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www.wiki.org</a:t>
            </a:r>
            <a:endParaRPr lang="cs-CZ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6842D-2D16-416C-8DAD-BF985D7E858A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pic>
        <p:nvPicPr>
          <p:cNvPr id="26627" name="Picture 2" descr="File:Spreading lime on a Devon fiel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060848"/>
            <a:ext cx="6338888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205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340218" y="188640"/>
            <a:ext cx="7543800" cy="1450757"/>
          </a:xfrm>
        </p:spPr>
        <p:txBody>
          <a:bodyPr/>
          <a:lstStyle/>
          <a:p>
            <a:r>
              <a:rPr lang="cs-CZ" b="1" dirty="0" smtClean="0"/>
              <a:t>Karbonáty v půdě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6842D-2D16-416C-8DAD-BF985D7E858A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5016" y="1675207"/>
            <a:ext cx="7672337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just" eaLnBrk="0" hangingPunct="0">
              <a:tabLst>
                <a:tab pos="228600" algn="l"/>
              </a:tabLst>
              <a:defRPr/>
            </a:pPr>
            <a:r>
              <a:rPr lang="cs-CZ" sz="2400" b="1" dirty="0">
                <a:latin typeface="+mn-lt"/>
                <a:cs typeface="Times New Roman" charset="0"/>
              </a:rPr>
              <a:t>Karbonáty </a:t>
            </a:r>
            <a:r>
              <a:rPr lang="cs-CZ" sz="24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→</a:t>
            </a:r>
            <a:r>
              <a:rPr lang="cs-CZ" sz="2400" dirty="0" smtClean="0">
                <a:latin typeface="+mn-lt"/>
                <a:cs typeface="Times New Roman" charset="0"/>
              </a:rPr>
              <a:t> F, CH, B vlastnosti</a:t>
            </a:r>
          </a:p>
          <a:p>
            <a:pPr algn="just" eaLnBrk="0" hangingPunct="0">
              <a:tabLst>
                <a:tab pos="228600" algn="l"/>
              </a:tabLst>
              <a:defRPr/>
            </a:pPr>
            <a:r>
              <a:rPr lang="cs-CZ" sz="2400" dirty="0" smtClean="0">
                <a:latin typeface="+mn-lt"/>
                <a:cs typeface="Times New Roman" charset="0"/>
              </a:rPr>
              <a:t>(struktura</a:t>
            </a:r>
            <a:r>
              <a:rPr lang="cs-CZ" sz="2400" dirty="0">
                <a:latin typeface="+mn-lt"/>
                <a:cs typeface="Times New Roman" charset="0"/>
              </a:rPr>
              <a:t>, pH, </a:t>
            </a:r>
            <a:r>
              <a:rPr lang="cs-CZ" sz="2400" dirty="0" err="1">
                <a:latin typeface="+mn-lt"/>
                <a:cs typeface="Times New Roman" charset="0"/>
              </a:rPr>
              <a:t>pufrační</a:t>
            </a:r>
            <a:r>
              <a:rPr lang="cs-CZ" sz="2400" dirty="0">
                <a:latin typeface="+mn-lt"/>
                <a:cs typeface="Times New Roman" charset="0"/>
              </a:rPr>
              <a:t> schopnost, nasycenost </a:t>
            </a:r>
            <a:r>
              <a:rPr lang="cs-CZ" sz="2400" dirty="0" err="1">
                <a:latin typeface="+mn-lt"/>
                <a:cs typeface="Times New Roman" charset="0"/>
              </a:rPr>
              <a:t>bazemi</a:t>
            </a:r>
            <a:r>
              <a:rPr lang="cs-CZ" sz="2400" dirty="0">
                <a:latin typeface="+mn-lt"/>
                <a:cs typeface="Times New Roman" charset="0"/>
              </a:rPr>
              <a:t>, retence vody, MO a </a:t>
            </a:r>
            <a:r>
              <a:rPr lang="cs-CZ" sz="2400" dirty="0" smtClean="0">
                <a:latin typeface="+mn-lt"/>
                <a:cs typeface="Times New Roman" charset="0"/>
              </a:rPr>
              <a:t>rostliny)</a:t>
            </a:r>
            <a:endParaRPr lang="cs-CZ" sz="2400" i="1" dirty="0">
              <a:solidFill>
                <a:srgbClr val="7030A0"/>
              </a:solidFill>
              <a:latin typeface="+mn-lt"/>
              <a:cs typeface="Times New Roman" charset="0"/>
            </a:endParaRPr>
          </a:p>
          <a:p>
            <a:pPr eaLnBrk="0" hangingPunct="0">
              <a:tabLst>
                <a:tab pos="228600" algn="l"/>
              </a:tabLst>
              <a:defRPr/>
            </a:pPr>
            <a:endParaRPr lang="cs-CZ" sz="2400" i="1" dirty="0">
              <a:latin typeface="+mn-lt"/>
              <a:cs typeface="Times New Roman" charset="0"/>
            </a:endParaRPr>
          </a:p>
          <a:p>
            <a:pPr eaLnBrk="0" hangingPunct="0">
              <a:buClr>
                <a:srgbClr val="FF0000"/>
              </a:buClr>
              <a:buSzPct val="130000"/>
              <a:buFont typeface="Wingdings" pitchFamily="2" charset="2"/>
              <a:buChar char="Ø"/>
              <a:tabLst>
                <a:tab pos="228600" algn="l"/>
              </a:tabLst>
              <a:defRPr/>
            </a:pPr>
            <a:r>
              <a:rPr lang="cs-CZ" sz="2400" b="1" dirty="0">
                <a:latin typeface="+mn-lt"/>
                <a:cs typeface="Times New Roman" charset="0"/>
              </a:rPr>
              <a:t> </a:t>
            </a:r>
            <a:r>
              <a:rPr lang="cs-CZ" sz="2400" b="1" i="1" dirty="0">
                <a:latin typeface="+mn-lt"/>
                <a:cs typeface="Times New Roman" charset="0"/>
              </a:rPr>
              <a:t>Primární (CaCO</a:t>
            </a:r>
            <a:r>
              <a:rPr lang="cs-CZ" sz="2400" b="1" i="1" baseline="-25000" dirty="0">
                <a:latin typeface="+mn-lt"/>
                <a:cs typeface="Times New Roman" charset="0"/>
              </a:rPr>
              <a:t>3</a:t>
            </a:r>
            <a:r>
              <a:rPr lang="cs-CZ" sz="2400" b="1" i="1" dirty="0">
                <a:latin typeface="+mn-lt"/>
                <a:cs typeface="Times New Roman" charset="0"/>
              </a:rPr>
              <a:t>,MgCO</a:t>
            </a:r>
            <a:r>
              <a:rPr lang="cs-CZ" sz="2400" b="1" i="1" baseline="-25000" dirty="0">
                <a:latin typeface="+mn-lt"/>
                <a:cs typeface="Times New Roman" charset="0"/>
              </a:rPr>
              <a:t>3</a:t>
            </a:r>
            <a:r>
              <a:rPr lang="cs-CZ" sz="2400" b="1" i="1" dirty="0">
                <a:latin typeface="+mn-lt"/>
                <a:cs typeface="Times New Roman" charset="0"/>
              </a:rPr>
              <a:t>)</a:t>
            </a:r>
            <a:endParaRPr lang="cs-CZ" sz="2400" b="1" i="1" dirty="0">
              <a:latin typeface="+mn-lt"/>
              <a:cs typeface="Arial" pitchFamily="34" charset="0"/>
            </a:endParaRPr>
          </a:p>
          <a:p>
            <a:pPr eaLnBrk="0" hangingPunct="0">
              <a:buClr>
                <a:srgbClr val="FF0000"/>
              </a:buClr>
              <a:buSzPct val="130000"/>
              <a:buFont typeface="Wingdings" pitchFamily="2" charset="2"/>
              <a:buChar char="Ø"/>
              <a:tabLst>
                <a:tab pos="228600" algn="l"/>
              </a:tabLst>
              <a:defRPr/>
            </a:pPr>
            <a:r>
              <a:rPr lang="cs-CZ" sz="2400" b="1" i="1" dirty="0">
                <a:latin typeface="+mn-lt"/>
                <a:cs typeface="Times New Roman" charset="0"/>
              </a:rPr>
              <a:t> Sekundární  (vápnění)</a:t>
            </a:r>
            <a:endParaRPr lang="cs-CZ" sz="2400" b="1" i="1" dirty="0">
              <a:latin typeface="+mn-lt"/>
              <a:cs typeface="Arial" pitchFamily="34" charset="0"/>
            </a:endParaRPr>
          </a:p>
          <a:p>
            <a:pPr eaLnBrk="0" hangingPunct="0">
              <a:tabLst>
                <a:tab pos="228600" algn="l"/>
              </a:tabLst>
              <a:defRPr/>
            </a:pPr>
            <a:endParaRPr lang="cs-CZ" sz="2400" dirty="0">
              <a:latin typeface="+mn-lt"/>
              <a:cs typeface="Times New Roman" charset="0"/>
            </a:endParaRPr>
          </a:p>
          <a:p>
            <a:pPr eaLnBrk="0" hangingPunct="0">
              <a:tabLst>
                <a:tab pos="228600" algn="l"/>
              </a:tabLst>
              <a:defRPr/>
            </a:pPr>
            <a:r>
              <a:rPr lang="cs-CZ" sz="2400" dirty="0">
                <a:latin typeface="+mn-lt"/>
                <a:cs typeface="Times New Roman" charset="0"/>
              </a:rPr>
              <a:t>Stanovení: Jankův Vápnoměr, 10% </a:t>
            </a:r>
            <a:r>
              <a:rPr lang="cs-CZ" sz="2400" dirty="0" err="1">
                <a:latin typeface="+mn-lt"/>
                <a:cs typeface="Times New Roman" charset="0"/>
              </a:rPr>
              <a:t>HCl</a:t>
            </a:r>
            <a:r>
              <a:rPr lang="cs-CZ" sz="2400" dirty="0">
                <a:latin typeface="+mn-lt"/>
                <a:cs typeface="Times New Roman" charset="0"/>
              </a:rPr>
              <a:t> </a:t>
            </a:r>
          </a:p>
          <a:p>
            <a:pPr eaLnBrk="0" hangingPunct="0">
              <a:tabLst>
                <a:tab pos="228600" algn="l"/>
              </a:tabLst>
              <a:defRPr/>
            </a:pPr>
            <a:r>
              <a:rPr lang="cs-CZ" sz="2400" dirty="0">
                <a:latin typeface="+mn-lt"/>
                <a:cs typeface="Arial" pitchFamily="34" charset="0"/>
              </a:rPr>
              <a:t>Hodnocení:</a:t>
            </a:r>
          </a:p>
          <a:p>
            <a:pPr eaLnBrk="0" hangingPunct="0">
              <a:tabLst>
                <a:tab pos="228600" algn="l"/>
              </a:tabLst>
              <a:defRPr/>
            </a:pPr>
            <a:r>
              <a:rPr lang="cs-CZ" sz="2400" b="1" i="1" dirty="0">
                <a:latin typeface="+mn-lt"/>
                <a:cs typeface="Times New Roman" charset="0"/>
              </a:rPr>
              <a:t>Nízký obsah &lt; do 0,3%</a:t>
            </a:r>
            <a:endParaRPr lang="cs-CZ" sz="2400" b="1" i="1" dirty="0">
              <a:latin typeface="+mn-lt"/>
              <a:cs typeface="Arial" pitchFamily="34" charset="0"/>
            </a:endParaRPr>
          </a:p>
          <a:p>
            <a:pPr eaLnBrk="0" hangingPunct="0">
              <a:tabLst>
                <a:tab pos="228600" algn="l"/>
              </a:tabLst>
              <a:defRPr/>
            </a:pPr>
            <a:r>
              <a:rPr lang="cs-CZ" sz="2400" b="1" i="1" dirty="0">
                <a:latin typeface="+mn-lt"/>
                <a:cs typeface="Times New Roman" charset="0"/>
              </a:rPr>
              <a:t>Střední obsah  0,3-1%</a:t>
            </a:r>
            <a:endParaRPr lang="cs-CZ" sz="2400" b="1" i="1" dirty="0">
              <a:latin typeface="+mn-lt"/>
              <a:cs typeface="Arial" pitchFamily="34" charset="0"/>
            </a:endParaRPr>
          </a:p>
          <a:p>
            <a:pPr eaLnBrk="0" hangingPunct="0">
              <a:tabLst>
                <a:tab pos="228600" algn="l"/>
              </a:tabLst>
              <a:defRPr/>
            </a:pPr>
            <a:r>
              <a:rPr lang="cs-CZ" sz="2400" b="1" i="1" dirty="0">
                <a:latin typeface="+mn-lt"/>
                <a:cs typeface="Times New Roman" charset="0"/>
              </a:rPr>
              <a:t>Vysoký obsah &gt; 5%</a:t>
            </a:r>
            <a:endParaRPr lang="cs-CZ" sz="2400" b="1" i="1" dirty="0">
              <a:latin typeface="+mn-lt"/>
              <a:cs typeface="Arial" pitchFamily="34" charset="0"/>
            </a:endParaRPr>
          </a:p>
          <a:p>
            <a:pPr eaLnBrk="0" hangingPunct="0">
              <a:tabLst>
                <a:tab pos="228600" algn="l"/>
              </a:tabLst>
              <a:defRPr/>
            </a:pPr>
            <a:endParaRPr lang="cs-CZ" sz="24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94067"/>
            <a:ext cx="7543800" cy="11627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4000" b="1" dirty="0" smtClean="0"/>
              <a:t>Hydrolytická kyselost </a:t>
            </a:r>
            <a:br>
              <a:rPr lang="cs-CZ" sz="4000" b="1" dirty="0" smtClean="0"/>
            </a:br>
            <a:endParaRPr lang="cs-CZ" sz="4000" dirty="0" smtClean="0"/>
          </a:p>
        </p:txBody>
      </p:sp>
      <p:sp>
        <p:nvSpPr>
          <p:cNvPr id="23555" name="Obdélník 1"/>
          <p:cNvSpPr>
            <a:spLocks noGrp="1" noChangeArrowheads="1"/>
          </p:cNvSpPr>
          <p:nvPr>
            <p:ph idx="1"/>
          </p:nvPr>
        </p:nvSpPr>
        <p:spPr>
          <a:xfrm>
            <a:off x="301227" y="1844824"/>
            <a:ext cx="8543925" cy="3483005"/>
          </a:xfrm>
        </p:spPr>
        <p:txBody>
          <a:bodyPr>
            <a:spAutoFit/>
          </a:bodyPr>
          <a:lstStyle/>
          <a:p>
            <a:pPr eaLnBrk="1" hangingPunct="1">
              <a:buClr>
                <a:srgbClr val="FF0000"/>
              </a:buClr>
              <a:buSzPct val="130000"/>
              <a:buFont typeface="Wingdings" pitchFamily="2" charset="2"/>
              <a:buChar char="Ø"/>
              <a:defRPr/>
            </a:pPr>
            <a:r>
              <a:rPr lang="cs-CZ" i="1" dirty="0" smtClean="0">
                <a:latin typeface="Times New Roman" pitchFamily="18" charset="0"/>
              </a:rPr>
              <a:t>    </a:t>
            </a:r>
            <a:r>
              <a:rPr lang="cs-CZ" sz="2800" dirty="0" smtClean="0"/>
              <a:t>stanoví se v 1M CH</a:t>
            </a:r>
            <a:r>
              <a:rPr lang="cs-CZ" sz="2800" baseline="-25000" dirty="0" smtClean="0"/>
              <a:t>3</a:t>
            </a:r>
            <a:r>
              <a:rPr lang="cs-CZ" sz="2800" dirty="0" smtClean="0"/>
              <a:t>COONa </a:t>
            </a:r>
          </a:p>
          <a:p>
            <a:pPr eaLnBrk="1" hangingPunct="1">
              <a:buClr>
                <a:srgbClr val="FF0000"/>
              </a:buClr>
              <a:buSzPct val="130000"/>
              <a:buFont typeface="Wingdings" pitchFamily="2" charset="2"/>
              <a:buChar char="Ø"/>
              <a:defRPr/>
            </a:pPr>
            <a:r>
              <a:rPr lang="cs-CZ" sz="2800" dirty="0" smtClean="0"/>
              <a:t>  schopnost půdy měnit pH hydrolyticky zásaditých solí  </a:t>
            </a:r>
          </a:p>
          <a:p>
            <a:pPr eaLnBrk="1" hangingPunct="1">
              <a:buClr>
                <a:srgbClr val="FF0000"/>
              </a:buClr>
              <a:buSzPct val="130000"/>
              <a:buFont typeface="Wingdings" pitchFamily="2" charset="2"/>
              <a:buChar char="Ø"/>
              <a:defRPr/>
            </a:pPr>
            <a:r>
              <a:rPr lang="cs-CZ" sz="2800" dirty="0" smtClean="0"/>
              <a:t>  souvisí s obsahem a kvalitou iontů v PKK</a:t>
            </a:r>
          </a:p>
          <a:p>
            <a:pPr eaLnBrk="1" hangingPunct="1">
              <a:buClr>
                <a:srgbClr val="FF0000"/>
              </a:buClr>
              <a:buSzPct val="130000"/>
              <a:buFont typeface="Wingdings" pitchFamily="2" charset="2"/>
              <a:buChar char="Ø"/>
              <a:defRPr/>
            </a:pPr>
            <a:r>
              <a:rPr lang="cs-CZ" sz="2800" dirty="0" smtClean="0"/>
              <a:t>  nižší pH hodnoty než ve vodě a </a:t>
            </a:r>
            <a:r>
              <a:rPr lang="cs-CZ" sz="2800" dirty="0" err="1" smtClean="0"/>
              <a:t>KCl</a:t>
            </a:r>
            <a:endParaRPr lang="cs-CZ" sz="2800" dirty="0" smtClean="0"/>
          </a:p>
          <a:p>
            <a:pPr eaLnBrk="1" hangingPunct="1">
              <a:buClr>
                <a:srgbClr val="FF0000"/>
              </a:buClr>
              <a:buSzPct val="130000"/>
              <a:buFont typeface="Arial" charset="0"/>
              <a:buNone/>
              <a:defRPr/>
            </a:pPr>
            <a:endParaRPr lang="cs-CZ" sz="2800" dirty="0" smtClean="0"/>
          </a:p>
          <a:p>
            <a:pPr algn="ctr" eaLnBrk="1" hangingPunct="1">
              <a:buClr>
                <a:srgbClr val="FF0000"/>
              </a:buClr>
              <a:buSzPct val="130000"/>
              <a:buFont typeface="Arial" charset="0"/>
              <a:buNone/>
              <a:defRPr/>
            </a:pPr>
            <a:r>
              <a:rPr lang="cs-CZ" sz="4000" b="1" i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pH/CH</a:t>
            </a:r>
            <a:r>
              <a:rPr lang="cs-CZ" sz="4000" b="1" i="1" baseline="-25000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cs-CZ" sz="4000" b="1" i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COONa &lt; pH/</a:t>
            </a:r>
            <a:r>
              <a:rPr lang="cs-CZ" sz="4000" b="1" i="1" dirty="0" err="1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KCl</a:t>
            </a:r>
            <a:r>
              <a:rPr lang="cs-CZ" sz="4000" b="1" i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&lt; pH/H</a:t>
            </a:r>
            <a:r>
              <a:rPr lang="cs-CZ" sz="4000" b="1" i="1" baseline="-25000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cs-CZ" sz="4000" b="1" i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cs-CZ" sz="4000" b="1" i="1" dirty="0" smtClean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6842D-2D16-416C-8DAD-BF985D7E858A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00159"/>
            <a:ext cx="7543800" cy="145075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4000" b="1" dirty="0" smtClean="0">
                <a:latin typeface="Calibri Light" panose="020F0302020204030204" pitchFamily="34" charset="0"/>
              </a:rPr>
              <a:t>Metody</a:t>
            </a:r>
            <a:r>
              <a:rPr lang="cs-CZ" sz="4000" b="1" i="1" dirty="0" smtClean="0">
                <a:latin typeface="Calibri Light" panose="020F0302020204030204" pitchFamily="34" charset="0"/>
              </a:rPr>
              <a:t> </a:t>
            </a:r>
            <a:r>
              <a:rPr lang="cs-CZ" sz="4000" b="1" dirty="0" smtClean="0">
                <a:latin typeface="Calibri Light" panose="020F0302020204030204" pitchFamily="34" charset="0"/>
              </a:rPr>
              <a:t>měření</a:t>
            </a:r>
            <a:r>
              <a:rPr lang="cs-CZ" sz="4000" b="1" i="1" dirty="0" smtClean="0">
                <a:latin typeface="Calibri Light" panose="020F0302020204030204" pitchFamily="34" charset="0"/>
              </a:rPr>
              <a:t>:</a:t>
            </a:r>
            <a:br>
              <a:rPr lang="cs-CZ" sz="4000" b="1" i="1" dirty="0" smtClean="0">
                <a:latin typeface="Calibri Light" panose="020F0302020204030204" pitchFamily="34" charset="0"/>
              </a:rPr>
            </a:br>
            <a:endParaRPr lang="cs-CZ" sz="4000" dirty="0" smtClean="0">
              <a:latin typeface="Calibri Light" panose="020F0302020204030204" pitchFamily="34" charset="0"/>
            </a:endParaRPr>
          </a:p>
        </p:txBody>
      </p:sp>
      <p:sp>
        <p:nvSpPr>
          <p:cNvPr id="29699" name="Zástupný symbol pro obsah 3"/>
          <p:cNvSpPr>
            <a:spLocks noGrp="1"/>
          </p:cNvSpPr>
          <p:nvPr>
            <p:ph idx="1"/>
          </p:nvPr>
        </p:nvSpPr>
        <p:spPr>
          <a:xfrm>
            <a:off x="208183" y="1556792"/>
            <a:ext cx="8229600" cy="2846933"/>
          </a:xfrm>
        </p:spPr>
        <p:txBody>
          <a:bodyPr>
            <a:spAutoFit/>
          </a:bodyPr>
          <a:lstStyle/>
          <a:p>
            <a:pPr eaLnBrk="1" hangingPunct="1"/>
            <a:endParaRPr lang="cs-CZ" sz="4000" b="1" u="sng" dirty="0" smtClean="0"/>
          </a:p>
          <a:p>
            <a:pPr eaLnBrk="1" hangingPunct="1">
              <a:buFont typeface="Calibri" pitchFamily="34" charset="0"/>
              <a:buAutoNum type="arabicPeriod"/>
            </a:pPr>
            <a:r>
              <a:rPr lang="cs-CZ" sz="4000" b="1" dirty="0" smtClean="0"/>
              <a:t> Potenciometricky </a:t>
            </a:r>
            <a:r>
              <a:rPr lang="cs-CZ" sz="2400" b="1" dirty="0" smtClean="0"/>
              <a:t>(skleněné elektrody)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cs-CZ" sz="4000" b="1" dirty="0" smtClean="0"/>
              <a:t> Kolorimetricky </a:t>
            </a:r>
            <a:r>
              <a:rPr lang="cs-CZ" sz="1800" b="1" dirty="0" smtClean="0"/>
              <a:t>(změna barvy u indikačního papírku)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cs-CZ" sz="4000" b="1" dirty="0" smtClean="0"/>
              <a:t> Titračně  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6842D-2D16-416C-8DAD-BF985D7E858A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853646" y="28489"/>
            <a:ext cx="7543800" cy="1450757"/>
          </a:xfrm>
        </p:spPr>
        <p:txBody>
          <a:bodyPr/>
          <a:lstStyle/>
          <a:p>
            <a:pPr algn="ctr"/>
            <a:r>
              <a:rPr lang="cs-CZ" dirty="0" smtClean="0"/>
              <a:t>Indikační papírky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6842D-2D16-416C-8DAD-BF985D7E858A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  <p:pic>
        <p:nvPicPr>
          <p:cNvPr id="32771" name="Picture 2" descr="http://upload.wikimedia.org/wikipedia/commons/b/be/PH_indicator_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37361"/>
            <a:ext cx="4318063" cy="449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491880" y="6455579"/>
            <a:ext cx="141205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www.wiki.org.cz</a:t>
            </a:r>
            <a:endParaRPr lang="cs-CZ" sz="14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Skleněná měrná a kalomelová referenční elektroda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6842D-2D16-416C-8DAD-BF985D7E858A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  <p:pic>
        <p:nvPicPr>
          <p:cNvPr id="33795" name="Picture 2" descr="Soubor:Zilverchloridereferentie- en PH-glaselektrod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916832"/>
            <a:ext cx="1800200" cy="406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150625" y="6481250"/>
            <a:ext cx="141205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www.wiki.org.cz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>
          <a:xfrm>
            <a:off x="801290" y="260648"/>
            <a:ext cx="7543800" cy="1017835"/>
          </a:xfrm>
        </p:spPr>
        <p:txBody>
          <a:bodyPr/>
          <a:lstStyle/>
          <a:p>
            <a:r>
              <a:rPr lang="cs-CZ" b="1" dirty="0" smtClean="0">
                <a:cs typeface="Times New Roman" pitchFamily="18" charset="0"/>
              </a:rPr>
              <a:t>ACIDITA = KYSELOST PŮDY</a:t>
            </a:r>
            <a:endParaRPr lang="cs-CZ" dirty="0" smtClean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6842D-2D16-416C-8DAD-BF985D7E858A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  <p:sp>
        <p:nvSpPr>
          <p:cNvPr id="34819" name="Rectangle 1"/>
          <p:cNvSpPr>
            <a:spLocks noChangeArrowheads="1"/>
          </p:cNvSpPr>
          <p:nvPr/>
        </p:nvSpPr>
        <p:spPr bwMode="auto">
          <a:xfrm>
            <a:off x="611560" y="2397689"/>
            <a:ext cx="87849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buClr>
                <a:srgbClr val="FF0000"/>
              </a:buClr>
              <a:buSzPct val="100000"/>
              <a:buFont typeface="Wingdings" pitchFamily="2" charset="2"/>
              <a:buChar char="Ø"/>
              <a:tabLst>
                <a:tab pos="2667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cs-CZ" sz="3200" dirty="0">
                <a:latin typeface="+mn-lt"/>
                <a:cs typeface="Times New Roman" pitchFamily="18" charset="0"/>
              </a:rPr>
              <a:t>nízký obsah humusu</a:t>
            </a:r>
            <a:endParaRPr lang="cs-CZ" sz="3200" b="1" dirty="0">
              <a:latin typeface="+mn-lt"/>
              <a:cs typeface="Times New Roman" pitchFamily="18" charset="0"/>
            </a:endParaRPr>
          </a:p>
          <a:p>
            <a:pPr eaLnBrk="0" hangingPunct="0">
              <a:buClr>
                <a:srgbClr val="FF0000"/>
              </a:buClr>
              <a:buSzPct val="130000"/>
              <a:buFont typeface="Wingdings" pitchFamily="2" charset="2"/>
              <a:buChar char="Ø"/>
              <a:tabLst>
                <a:tab pos="266700" algn="l"/>
              </a:tabLst>
            </a:pPr>
            <a:r>
              <a:rPr lang="cs-CZ" sz="3200" b="1" dirty="0">
                <a:latin typeface="+mn-lt"/>
                <a:cs typeface="Times New Roman" pitchFamily="18" charset="0"/>
              </a:rPr>
              <a:t> </a:t>
            </a:r>
            <a:r>
              <a:rPr lang="cs-CZ" sz="3200" dirty="0">
                <a:latin typeface="+mn-lt"/>
                <a:cs typeface="Times New Roman" pitchFamily="18" charset="0"/>
              </a:rPr>
              <a:t>nedostatek </a:t>
            </a:r>
            <a:r>
              <a:rPr lang="cs-CZ" sz="3200" dirty="0" smtClean="0">
                <a:latin typeface="+mn-lt"/>
                <a:cs typeface="Times New Roman" pitchFamily="18" charset="0"/>
              </a:rPr>
              <a:t>OH </a:t>
            </a:r>
            <a:r>
              <a:rPr lang="cs-CZ" sz="3200" dirty="0">
                <a:latin typeface="+mn-lt"/>
                <a:cs typeface="Times New Roman" pitchFamily="18" charset="0"/>
              </a:rPr>
              <a:t>a posklizňových zbytků</a:t>
            </a:r>
          </a:p>
          <a:p>
            <a:pPr eaLnBrk="0" hangingPunct="0">
              <a:buClr>
                <a:srgbClr val="FF0000"/>
              </a:buClr>
              <a:buSzPct val="130000"/>
              <a:buFont typeface="Wingdings" pitchFamily="2" charset="2"/>
              <a:buChar char="Ø"/>
              <a:tabLst>
                <a:tab pos="266700" algn="l"/>
              </a:tabLst>
            </a:pPr>
            <a:r>
              <a:rPr lang="cs-CZ" sz="3200" dirty="0">
                <a:latin typeface="+mn-lt"/>
                <a:cs typeface="Times New Roman" pitchFamily="18" charset="0"/>
              </a:rPr>
              <a:t> fyziologicky kyselá minerální hnojiva (</a:t>
            </a:r>
            <a:r>
              <a:rPr lang="cs-CZ" sz="3200" dirty="0" smtClean="0">
                <a:latin typeface="+mn-lt"/>
                <a:cs typeface="Times New Roman" pitchFamily="18" charset="0"/>
              </a:rPr>
              <a:t>NH</a:t>
            </a:r>
            <a:r>
              <a:rPr lang="cs-CZ" sz="3200" baseline="-25000" dirty="0" smtClean="0">
                <a:latin typeface="+mn-lt"/>
                <a:cs typeface="Times New Roman" pitchFamily="18" charset="0"/>
              </a:rPr>
              <a:t>4</a:t>
            </a:r>
            <a:r>
              <a:rPr lang="cs-CZ" sz="3200" dirty="0" smtClean="0">
                <a:latin typeface="+mn-lt"/>
                <a:cs typeface="Times New Roman" pitchFamily="18" charset="0"/>
              </a:rPr>
              <a:t>Cl, </a:t>
            </a:r>
            <a:r>
              <a:rPr lang="cs-CZ" sz="3200" dirty="0" err="1" smtClean="0">
                <a:latin typeface="+mn-lt"/>
                <a:cs typeface="Times New Roman" pitchFamily="18" charset="0"/>
              </a:rPr>
              <a:t>KCl</a:t>
            </a:r>
            <a:r>
              <a:rPr lang="cs-CZ" sz="3200" dirty="0" smtClean="0">
                <a:latin typeface="+mn-lt"/>
                <a:cs typeface="Times New Roman" pitchFamily="18" charset="0"/>
              </a:rPr>
              <a:t>)</a:t>
            </a:r>
            <a:endParaRPr lang="cs-CZ" sz="3200" dirty="0">
              <a:latin typeface="+mn-lt"/>
              <a:cs typeface="Times New Roman" pitchFamily="18" charset="0"/>
            </a:endParaRPr>
          </a:p>
          <a:p>
            <a:pPr eaLnBrk="0" hangingPunct="0">
              <a:buClr>
                <a:srgbClr val="FF0000"/>
              </a:buClr>
              <a:buSzPct val="130000"/>
              <a:buFont typeface="Wingdings" pitchFamily="2" charset="2"/>
              <a:buChar char="Ø"/>
              <a:tabLst>
                <a:tab pos="266700" algn="l"/>
              </a:tabLst>
            </a:pPr>
            <a:r>
              <a:rPr lang="cs-CZ" sz="3200" dirty="0">
                <a:latin typeface="+mn-lt"/>
                <a:cs typeface="Times New Roman" pitchFamily="18" charset="0"/>
              </a:rPr>
              <a:t>nedostatečné vápnění půdy</a:t>
            </a:r>
          </a:p>
          <a:p>
            <a:pPr eaLnBrk="0" hangingPunct="0">
              <a:buClr>
                <a:srgbClr val="FF0000"/>
              </a:buClr>
              <a:buSzPct val="130000"/>
              <a:buFont typeface="Wingdings" pitchFamily="2" charset="2"/>
              <a:buChar char="Ø"/>
              <a:tabLst>
                <a:tab pos="266700" algn="l"/>
              </a:tabLst>
            </a:pPr>
            <a:r>
              <a:rPr lang="cs-CZ" sz="3200" dirty="0">
                <a:latin typeface="+mn-lt"/>
                <a:cs typeface="Times New Roman" pitchFamily="18" charset="0"/>
              </a:rPr>
              <a:t> kyselé  deště</a:t>
            </a:r>
            <a:endParaRPr lang="cs-CZ" sz="3200" dirty="0">
              <a:latin typeface="+mn-lt"/>
            </a:endParaRPr>
          </a:p>
        </p:txBody>
      </p:sp>
      <p:sp>
        <p:nvSpPr>
          <p:cNvPr id="34820" name="AutoShape 5" descr="https://docs.google.com/?pid=bl&amp;srcid=ADGEESjhjYwTOuRgG6jYijjVXnL12dBUYSiIIK_-9AxTnUpng1BcLSr4De3EMu-MrnKVY6x-6fr7gQsTj5NZfynbWLM8dAKyKm914mEfeeIUJi09oAeuYgGdU0j4RUy1xThjD5MHXMlg&amp;q=cache%3AUypRZh3eVf8J%3Astorm.fsv.cvut.cz%2Fon_line%2Fzzip%2FPrez_puda.pdf%20textura%20p%C5%AFdy&amp;docid=b285273a781e0649748579256b825b65&amp;a=bi&amp;pagenumber=8&amp;w=1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763" y="692696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i="1" dirty="0" smtClean="0"/>
              <a:t>Vliv na reakci půdy 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endParaRPr lang="cs-CZ" dirty="0"/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251520" y="1984126"/>
            <a:ext cx="8507413" cy="2543175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cs-CZ" sz="2800" dirty="0" smtClean="0"/>
              <a:t> Zvětrávání minerálů a chemické složení PS</a:t>
            </a:r>
            <a:endParaRPr lang="en-US" sz="2800" dirty="0" smtClean="0"/>
          </a:p>
          <a:p>
            <a:pPr eaLnBrk="1" hangingPunct="1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en-US" sz="2800" dirty="0" smtClean="0"/>
              <a:t> </a:t>
            </a:r>
            <a:r>
              <a:rPr lang="en-US" sz="2800" dirty="0" err="1" smtClean="0"/>
              <a:t>Antrop</a:t>
            </a:r>
            <a:r>
              <a:rPr lang="cs-CZ" sz="2800" dirty="0" smtClean="0"/>
              <a:t>ogenní </a:t>
            </a:r>
            <a:r>
              <a:rPr lang="en-US" sz="2800" dirty="0" smtClean="0"/>
              <a:t> </a:t>
            </a:r>
            <a:r>
              <a:rPr lang="en-US" sz="2800" dirty="0" err="1" smtClean="0"/>
              <a:t>fa</a:t>
            </a:r>
            <a:r>
              <a:rPr lang="cs-CZ" sz="2800" dirty="0" smtClean="0"/>
              <a:t>k</a:t>
            </a:r>
            <a:r>
              <a:rPr lang="en-US" sz="2800" dirty="0" smtClean="0"/>
              <a:t>tor </a:t>
            </a:r>
            <a:r>
              <a:rPr lang="cs-CZ" sz="2800" dirty="0" smtClean="0"/>
              <a:t> (vstupy</a:t>
            </a:r>
            <a:r>
              <a:rPr lang="en-US" sz="2800" dirty="0" smtClean="0"/>
              <a:t> </a:t>
            </a:r>
            <a:r>
              <a:rPr lang="cs-CZ" sz="2800" dirty="0" smtClean="0"/>
              <a:t>kyselých hnojiv, vápnění)</a:t>
            </a:r>
            <a:endParaRPr lang="en-US" sz="2800" dirty="0" smtClean="0"/>
          </a:p>
          <a:p>
            <a:pPr eaLnBrk="1" hangingPunct="1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cs-CZ" sz="2800" dirty="0" smtClean="0"/>
              <a:t> Kyselé deště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6842D-2D16-416C-8DAD-BF985D7E858A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25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latin typeface="+mn-lt"/>
              </a:rPr>
              <a:t>Kyselé půdy ve světě</a:t>
            </a:r>
            <a:endParaRPr lang="cs-CZ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6842D-2D16-416C-8DAD-BF985D7E858A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771" y="1916832"/>
            <a:ext cx="7325331" cy="371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42875" y="5786438"/>
            <a:ext cx="90011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variation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soil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pH. </a:t>
            </a:r>
            <a:r>
              <a:rPr lang="cs-CZ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acidic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soil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neutral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soil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b="1" dirty="0" err="1">
                <a:solidFill>
                  <a:srgbClr val="333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alkaline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soil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no data 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(www.wiki.org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Kyselé deště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6842D-2D16-416C-8DAD-BF985D7E858A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826713" y="1916832"/>
            <a:ext cx="813777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endParaRPr lang="cs-CZ" sz="2800" dirty="0">
              <a:latin typeface="+mn-lt"/>
              <a:ea typeface="+mj-ea"/>
              <a:cs typeface="+mj-cs"/>
            </a:endParaRPr>
          </a:p>
          <a:p>
            <a:pPr algn="just">
              <a:defRPr/>
            </a:pPr>
            <a:endParaRPr lang="cs-CZ" sz="2800" dirty="0">
              <a:latin typeface="+mn-lt"/>
              <a:ea typeface="+mj-ea"/>
              <a:cs typeface="+mj-cs"/>
            </a:endParaRPr>
          </a:p>
          <a:p>
            <a:pPr algn="just">
              <a:defRPr/>
            </a:pPr>
            <a:endParaRPr lang="cs-CZ" sz="2800" dirty="0">
              <a:latin typeface="+mn-lt"/>
              <a:ea typeface="+mj-ea"/>
              <a:cs typeface="+mj-cs"/>
            </a:endParaRPr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cs-CZ" sz="2800" dirty="0">
                <a:latin typeface="+mn-lt"/>
                <a:ea typeface="+mj-ea"/>
                <a:cs typeface="+mj-cs"/>
              </a:rPr>
              <a:t>Kyselé deště </a:t>
            </a:r>
            <a:r>
              <a:rPr lang="cs-CZ" sz="2800" dirty="0" smtClean="0">
                <a:latin typeface="Lucida Sans Unicode" panose="020B0602030504020204" pitchFamily="34" charset="0"/>
                <a:ea typeface="+mj-ea"/>
                <a:cs typeface="Lucida Sans Unicode" panose="020B0602030504020204" pitchFamily="34" charset="0"/>
              </a:rPr>
              <a:t>→</a:t>
            </a:r>
            <a:r>
              <a:rPr lang="cs-CZ" sz="2800" dirty="0" smtClean="0">
                <a:latin typeface="+mn-lt"/>
                <a:ea typeface="+mj-ea"/>
                <a:cs typeface="+mj-cs"/>
              </a:rPr>
              <a:t> </a:t>
            </a:r>
            <a:r>
              <a:rPr lang="en-US" sz="2800" dirty="0" err="1">
                <a:latin typeface="+mn-lt"/>
                <a:ea typeface="+mj-ea"/>
                <a:cs typeface="+mj-cs"/>
              </a:rPr>
              <a:t>emis</a:t>
            </a:r>
            <a:r>
              <a:rPr lang="cs-CZ" sz="2800" dirty="0">
                <a:latin typeface="+mn-lt"/>
                <a:ea typeface="+mj-ea"/>
                <a:cs typeface="+mj-cs"/>
              </a:rPr>
              <a:t>e</a:t>
            </a:r>
            <a:r>
              <a:rPr lang="en-US" sz="2800" dirty="0">
                <a:latin typeface="+mn-lt"/>
                <a:ea typeface="+mj-ea"/>
                <a:cs typeface="+mj-cs"/>
              </a:rPr>
              <a:t> </a:t>
            </a:r>
            <a:r>
              <a:rPr lang="cs-CZ" sz="2800" dirty="0">
                <a:latin typeface="+mn-lt"/>
                <a:ea typeface="+mj-ea"/>
                <a:cs typeface="+mj-cs"/>
              </a:rPr>
              <a:t>CO</a:t>
            </a:r>
            <a:r>
              <a:rPr lang="cs-CZ" sz="2800" baseline="-25000" dirty="0">
                <a:latin typeface="+mn-lt"/>
                <a:ea typeface="+mj-ea"/>
                <a:cs typeface="+mj-cs"/>
              </a:rPr>
              <a:t>2</a:t>
            </a:r>
            <a:r>
              <a:rPr lang="cs-CZ" sz="2800" dirty="0">
                <a:latin typeface="+mn-lt"/>
                <a:ea typeface="+mj-ea"/>
                <a:cs typeface="+mj-cs"/>
              </a:rPr>
              <a:t>, SO</a:t>
            </a:r>
            <a:r>
              <a:rPr lang="cs-CZ" sz="2800" baseline="-25000" dirty="0">
                <a:latin typeface="+mn-lt"/>
                <a:ea typeface="+mj-ea"/>
                <a:cs typeface="+mj-cs"/>
              </a:rPr>
              <a:t>2</a:t>
            </a:r>
            <a:r>
              <a:rPr lang="cs-CZ" sz="2800" dirty="0">
                <a:latin typeface="+mn-lt"/>
                <a:ea typeface="+mj-ea"/>
                <a:cs typeface="+mj-cs"/>
              </a:rPr>
              <a:t>, </a:t>
            </a:r>
            <a:r>
              <a:rPr lang="cs-CZ" sz="2800" dirty="0" smtClean="0">
                <a:latin typeface="+mn-lt"/>
                <a:ea typeface="+mj-ea"/>
                <a:cs typeface="+mj-cs"/>
              </a:rPr>
              <a:t>Nox + H</a:t>
            </a:r>
            <a:r>
              <a:rPr lang="cs-CZ" sz="2800" baseline="-25000" dirty="0" smtClean="0">
                <a:latin typeface="+mn-lt"/>
                <a:ea typeface="+mj-ea"/>
                <a:cs typeface="+mj-cs"/>
              </a:rPr>
              <a:t>2</a:t>
            </a:r>
            <a:r>
              <a:rPr lang="cs-CZ" sz="2800" dirty="0" smtClean="0">
                <a:latin typeface="+mn-lt"/>
                <a:ea typeface="+mj-ea"/>
                <a:cs typeface="+mj-cs"/>
              </a:rPr>
              <a:t>O</a:t>
            </a:r>
            <a:r>
              <a:rPr lang="cs-CZ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cs-CZ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→</a:t>
            </a:r>
            <a:r>
              <a:rPr lang="cs-CZ" sz="2800" dirty="0" smtClean="0">
                <a:latin typeface="+mn-lt"/>
                <a:ea typeface="+mj-ea"/>
                <a:cs typeface="+mj-cs"/>
              </a:rPr>
              <a:t> kyseliny</a:t>
            </a:r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cs-CZ" sz="2800" dirty="0" smtClean="0">
                <a:latin typeface="+mn-lt"/>
                <a:ea typeface="+mj-ea"/>
                <a:cs typeface="+mj-cs"/>
              </a:rPr>
              <a:t>EU </a:t>
            </a:r>
            <a:r>
              <a:rPr lang="cs-CZ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→ </a:t>
            </a:r>
            <a:r>
              <a:rPr lang="cs-CZ" sz="2800" dirty="0" smtClean="0">
                <a:latin typeface="+mn-lt"/>
                <a:ea typeface="+mj-ea"/>
                <a:cs typeface="+mj-cs"/>
              </a:rPr>
              <a:t>od </a:t>
            </a:r>
            <a:r>
              <a:rPr lang="cs-CZ" sz="2800" dirty="0">
                <a:latin typeface="+mn-lt"/>
                <a:ea typeface="+mj-ea"/>
                <a:cs typeface="+mj-cs"/>
              </a:rPr>
              <a:t>r.</a:t>
            </a:r>
            <a:r>
              <a:rPr lang="en-US" sz="2800" dirty="0">
                <a:latin typeface="+mn-lt"/>
                <a:ea typeface="+mj-ea"/>
                <a:cs typeface="+mj-cs"/>
              </a:rPr>
              <a:t> 1970 </a:t>
            </a:r>
            <a:r>
              <a:rPr lang="cs-CZ" sz="2800" dirty="0">
                <a:latin typeface="+mn-lt"/>
                <a:ea typeface="+mj-ea"/>
                <a:cs typeface="+mj-cs"/>
              </a:rPr>
              <a:t>sleduje a </a:t>
            </a:r>
            <a:r>
              <a:rPr lang="en-US" sz="2800" dirty="0" err="1">
                <a:latin typeface="+mn-lt"/>
                <a:ea typeface="+mj-ea"/>
                <a:cs typeface="+mj-cs"/>
              </a:rPr>
              <a:t>redu</a:t>
            </a:r>
            <a:r>
              <a:rPr lang="cs-CZ" sz="2800" dirty="0">
                <a:latin typeface="+mn-lt"/>
                <a:ea typeface="+mj-ea"/>
                <a:cs typeface="+mj-cs"/>
              </a:rPr>
              <a:t>kuje vyhláškami obsah emisí v </a:t>
            </a:r>
            <a:r>
              <a:rPr lang="cs-CZ" sz="2800" dirty="0" smtClean="0">
                <a:latin typeface="+mn-lt"/>
                <a:ea typeface="+mj-ea"/>
                <a:cs typeface="+mj-cs"/>
              </a:rPr>
              <a:t>ovzduší </a:t>
            </a:r>
            <a:endParaRPr lang="cs-CZ" sz="2800" dirty="0">
              <a:latin typeface="+mn-lt"/>
              <a:ea typeface="+mj-ea"/>
              <a:cs typeface="+mj-cs"/>
            </a:endParaRPr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cs-CZ" sz="2800" dirty="0">
                <a:latin typeface="+mn-lt"/>
                <a:ea typeface="+mj-ea"/>
                <a:cs typeface="+mj-cs"/>
              </a:rPr>
              <a:t>NO</a:t>
            </a:r>
            <a:r>
              <a:rPr lang="cs-CZ" sz="2800" baseline="-25000" dirty="0">
                <a:latin typeface="+mn-lt"/>
                <a:ea typeface="+mj-ea"/>
                <a:cs typeface="+mj-cs"/>
              </a:rPr>
              <a:t>2</a:t>
            </a:r>
            <a:r>
              <a:rPr lang="cs-CZ" sz="2800" dirty="0">
                <a:latin typeface="+mn-lt"/>
                <a:ea typeface="+mj-ea"/>
                <a:cs typeface="+mj-cs"/>
              </a:rPr>
              <a:t> </a:t>
            </a:r>
            <a:r>
              <a:rPr lang="cs-CZ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→ </a:t>
            </a:r>
            <a:r>
              <a:rPr lang="cs-CZ" sz="2800" dirty="0" smtClean="0">
                <a:latin typeface="+mn-lt"/>
                <a:ea typeface="+mj-ea"/>
                <a:cs typeface="+mj-cs"/>
              </a:rPr>
              <a:t>výsledek </a:t>
            </a:r>
            <a:r>
              <a:rPr lang="cs-CZ" sz="2800" dirty="0">
                <a:latin typeface="+mn-lt"/>
                <a:ea typeface="+mj-ea"/>
                <a:cs typeface="+mj-cs"/>
              </a:rPr>
              <a:t>el. výbojů v ovzduší</a:t>
            </a:r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cs-CZ" sz="2800" dirty="0">
                <a:latin typeface="+mn-lt"/>
                <a:ea typeface="+mj-ea"/>
                <a:cs typeface="+mj-cs"/>
              </a:rPr>
              <a:t>SO</a:t>
            </a:r>
            <a:r>
              <a:rPr lang="cs-CZ" sz="2800" baseline="-25000" dirty="0">
                <a:latin typeface="+mn-lt"/>
                <a:ea typeface="+mj-ea"/>
                <a:cs typeface="+mj-cs"/>
              </a:rPr>
              <a:t>2</a:t>
            </a:r>
            <a:r>
              <a:rPr lang="cs-CZ" sz="2800" dirty="0">
                <a:latin typeface="+mn-lt"/>
                <a:ea typeface="+mj-ea"/>
                <a:cs typeface="+mj-cs"/>
              </a:rPr>
              <a:t> </a:t>
            </a:r>
            <a:r>
              <a:rPr lang="cs-CZ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→ </a:t>
            </a:r>
            <a:r>
              <a:rPr lang="cs-CZ" sz="2800" dirty="0" smtClean="0">
                <a:latin typeface="+mn-lt"/>
                <a:ea typeface="+mj-ea"/>
                <a:cs typeface="+mj-cs"/>
              </a:rPr>
              <a:t>vulkanická činnost </a:t>
            </a:r>
            <a:endParaRPr lang="cs-CZ" sz="2800" dirty="0">
              <a:latin typeface="+mn-lt"/>
              <a:ea typeface="+mj-ea"/>
              <a:cs typeface="+mj-cs"/>
            </a:endParaRPr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cs-CZ" sz="2800" dirty="0" smtClean="0">
                <a:latin typeface="+mn-lt"/>
                <a:ea typeface="+mj-ea"/>
                <a:cs typeface="+mj-cs"/>
              </a:rPr>
              <a:t>způsobují </a:t>
            </a:r>
            <a:r>
              <a:rPr lang="cs-CZ" sz="2800" dirty="0">
                <a:latin typeface="+mn-lt"/>
                <a:ea typeface="+mj-ea"/>
                <a:cs typeface="+mj-cs"/>
              </a:rPr>
              <a:t>korozi a </a:t>
            </a:r>
            <a:r>
              <a:rPr lang="cs-CZ" sz="2800" dirty="0" smtClean="0">
                <a:latin typeface="+mn-lt"/>
                <a:ea typeface="+mj-ea"/>
                <a:cs typeface="+mj-cs"/>
              </a:rPr>
              <a:t>materiální </a:t>
            </a:r>
            <a:r>
              <a:rPr lang="cs-CZ" sz="2800" dirty="0">
                <a:latin typeface="+mn-lt"/>
                <a:ea typeface="+mj-ea"/>
                <a:cs typeface="+mj-cs"/>
              </a:rPr>
              <a:t>škody </a:t>
            </a:r>
            <a:endParaRPr lang="cs-CZ" sz="2800" dirty="0" smtClean="0">
              <a:latin typeface="+mn-lt"/>
              <a:ea typeface="+mj-ea"/>
              <a:cs typeface="+mj-cs"/>
            </a:endParaRPr>
          </a:p>
          <a:p>
            <a:pPr algn="just">
              <a:buClr>
                <a:srgbClr val="FF0000"/>
              </a:buClr>
              <a:defRPr/>
            </a:pPr>
            <a:r>
              <a:rPr lang="cs-CZ" sz="2800" dirty="0" smtClean="0">
                <a:latin typeface="+mn-lt"/>
                <a:ea typeface="+mj-ea"/>
                <a:cs typeface="+mj-cs"/>
              </a:rPr>
              <a:t>(</a:t>
            </a:r>
            <a:r>
              <a:rPr lang="cs-CZ" sz="2800" dirty="0">
                <a:latin typeface="+mn-lt"/>
                <a:ea typeface="+mj-ea"/>
                <a:cs typeface="+mj-cs"/>
              </a:rPr>
              <a:t>mosty, silnice, železnice, </a:t>
            </a:r>
            <a:r>
              <a:rPr lang="cs-CZ" sz="2800" dirty="0" smtClean="0">
                <a:latin typeface="+mn-lt"/>
                <a:ea typeface="+mj-ea"/>
                <a:cs typeface="+mj-cs"/>
              </a:rPr>
              <a:t>památky, </a:t>
            </a:r>
            <a:r>
              <a:rPr lang="cs-CZ" sz="2800" dirty="0">
                <a:latin typeface="+mn-lt"/>
                <a:ea typeface="+mj-ea"/>
                <a:cs typeface="+mj-cs"/>
              </a:rPr>
              <a:t>negativně reagují rostliny a </a:t>
            </a:r>
            <a:r>
              <a:rPr lang="cs-CZ" sz="2800" dirty="0" smtClean="0">
                <a:latin typeface="+mn-lt"/>
                <a:ea typeface="+mj-ea"/>
                <a:cs typeface="+mj-cs"/>
              </a:rPr>
              <a:t>ŽO)</a:t>
            </a:r>
            <a:endParaRPr lang="cs-CZ" sz="2800" dirty="0">
              <a:latin typeface="+mn-lt"/>
              <a:ea typeface="+mj-ea"/>
              <a:cs typeface="+mj-cs"/>
            </a:endParaRPr>
          </a:p>
          <a:p>
            <a:pPr algn="just">
              <a:defRPr/>
            </a:pPr>
            <a:endParaRPr lang="cs-CZ" sz="2800" dirty="0">
              <a:latin typeface="+mn-lt"/>
              <a:ea typeface="+mj-ea"/>
              <a:cs typeface="+mj-cs"/>
            </a:endParaRPr>
          </a:p>
          <a:p>
            <a:pPr algn="just">
              <a:defRPr/>
            </a:pPr>
            <a:endParaRPr lang="cs-CZ" sz="2800" dirty="0"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ile:Waldschaeden Erzgebirge 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1500188"/>
            <a:ext cx="2992438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5286375" y="5857875"/>
            <a:ext cx="38576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dirty="0" err="1">
                <a:latin typeface="+mn-lt"/>
              </a:rPr>
              <a:t>Wa</a:t>
            </a:r>
            <a:r>
              <a:rPr lang="cs-CZ" sz="1600" dirty="0" err="1">
                <a:latin typeface="+mn-lt"/>
              </a:rPr>
              <a:t>ldschaeden</a:t>
            </a:r>
            <a:r>
              <a:rPr lang="cs-CZ" sz="1600" dirty="0">
                <a:latin typeface="+mn-lt"/>
              </a:rPr>
              <a:t> – </a:t>
            </a:r>
            <a:r>
              <a:rPr lang="cs-CZ" sz="1600" dirty="0" err="1">
                <a:latin typeface="+mn-lt"/>
              </a:rPr>
              <a:t>Erzgebirge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smtClean="0">
                <a:latin typeface="+mn-lt"/>
              </a:rPr>
              <a:t>(www.wiki.org</a:t>
            </a:r>
            <a:r>
              <a:rPr lang="cs-CZ" sz="1600" dirty="0">
                <a:latin typeface="+mn-lt"/>
              </a:rPr>
              <a:t>)</a:t>
            </a:r>
          </a:p>
        </p:txBody>
      </p:sp>
      <p:pic>
        <p:nvPicPr>
          <p:cNvPr id="39940" name="Picture 4" descr="File:Acid rain woods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909763"/>
            <a:ext cx="38354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0" y="4786313"/>
            <a:ext cx="435768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Effect of acid rain on a forest, </a:t>
            </a:r>
            <a:r>
              <a:rPr lang="en-US" sz="1600" dirty="0" err="1">
                <a:latin typeface="+mn-lt"/>
              </a:rPr>
              <a:t>Jizera</a:t>
            </a:r>
            <a:r>
              <a:rPr lang="en-US" sz="1600" dirty="0">
                <a:latin typeface="+mn-lt"/>
              </a:rPr>
              <a:t> Mountains, Czech Republic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smtClean="0">
                <a:latin typeface="+mn-lt"/>
              </a:rPr>
              <a:t>(www.wiki.org</a:t>
            </a:r>
            <a:r>
              <a:rPr lang="cs-CZ" sz="1600" dirty="0">
                <a:latin typeface="+mn-lt"/>
              </a:rPr>
              <a:t>)</a:t>
            </a:r>
          </a:p>
        </p:txBody>
      </p:sp>
      <p:sp>
        <p:nvSpPr>
          <p:cNvPr id="399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Kyselé deště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6842D-2D16-416C-8DAD-BF985D7E858A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Salinita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6842D-2D16-416C-8DAD-BF985D7E858A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  <p:pic>
        <p:nvPicPr>
          <p:cNvPr id="41987" name="Picture 2" descr="File:Aralship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6108" y="2193861"/>
            <a:ext cx="4912075" cy="373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Obdélník 5"/>
          <p:cNvSpPr>
            <a:spLocks noChangeArrowheads="1"/>
          </p:cNvSpPr>
          <p:nvPr/>
        </p:nvSpPr>
        <p:spPr bwMode="auto">
          <a:xfrm>
            <a:off x="2555776" y="6011926"/>
            <a:ext cx="3198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/>
              <a:t>Aralské jezero </a:t>
            </a:r>
            <a:r>
              <a:rPr lang="cs-CZ" dirty="0" smtClean="0"/>
              <a:t>(www.wiki.org</a:t>
            </a:r>
            <a:r>
              <a:rPr lang="cs-CZ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>
          <a:xfrm>
            <a:off x="683568" y="44624"/>
            <a:ext cx="7543800" cy="1450757"/>
          </a:xfrm>
        </p:spPr>
        <p:txBody>
          <a:bodyPr/>
          <a:lstStyle/>
          <a:p>
            <a:pPr eaLnBrk="1" hangingPunct="1"/>
            <a:r>
              <a:rPr lang="cs-CZ" dirty="0" smtClean="0"/>
              <a:t>Salinita: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6842D-2D16-416C-8DAD-BF985D7E858A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  <p:pic>
        <p:nvPicPr>
          <p:cNvPr id="43029" name="Obrázek 4" descr="SAR = (Na+)/ Sqrt((Ca++ + Mg++)/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852936"/>
            <a:ext cx="513350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179512" y="5301208"/>
            <a:ext cx="7199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Hodnoty SAR se stanovují v půdním roztoku nebo v závlahové vodě.</a:t>
            </a:r>
          </a:p>
          <a:p>
            <a:r>
              <a:rPr lang="cs-CZ" dirty="0" smtClean="0"/>
              <a:t>Slouží k posouzení rizika zasolení půdy!!!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Závěry:</a:t>
            </a:r>
            <a:r>
              <a:rPr lang="en-US" b="1" smtClean="0"/>
              <a:t/>
            </a:r>
            <a:br>
              <a:rPr lang="en-US" b="1" smtClean="0"/>
            </a:br>
            <a:endParaRPr lang="cs-CZ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idx="1"/>
          </p:nvPr>
        </p:nvSpPr>
        <p:spPr>
          <a:xfrm>
            <a:off x="458390" y="2132856"/>
            <a:ext cx="8229600" cy="2569934"/>
          </a:xfrm>
        </p:spPr>
        <p:txBody>
          <a:bodyPr>
            <a:spAutoFit/>
          </a:bodyPr>
          <a:lstStyle/>
          <a:p>
            <a:pPr eaLnBrk="1" hangingPunct="1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cs-CZ" sz="2800" dirty="0" smtClean="0"/>
              <a:t> Velmi kyselé půdy</a:t>
            </a:r>
            <a:r>
              <a:rPr lang="en-US" sz="2800" dirty="0" smtClean="0"/>
              <a:t> pH&lt;5</a:t>
            </a:r>
          </a:p>
          <a:p>
            <a:pPr eaLnBrk="1" hangingPunct="1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cs-CZ" sz="2800" dirty="0" smtClean="0"/>
              <a:t> Středně kyselé půdy </a:t>
            </a:r>
            <a:r>
              <a:rPr lang="en-US" sz="2800" dirty="0" smtClean="0"/>
              <a:t>pH = 5 - 6.5</a:t>
            </a:r>
          </a:p>
          <a:p>
            <a:pPr eaLnBrk="1" hangingPunct="1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cs-CZ" sz="2800" dirty="0" smtClean="0"/>
              <a:t> Neutrální až slabě alkalické půdy</a:t>
            </a:r>
            <a:r>
              <a:rPr lang="en-US" sz="2800" dirty="0" smtClean="0"/>
              <a:t>  pH = 6.5</a:t>
            </a:r>
          </a:p>
          <a:p>
            <a:pPr eaLnBrk="1" hangingPunct="1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cs-CZ" sz="2800" dirty="0" smtClean="0"/>
              <a:t> Kyselost půd </a:t>
            </a:r>
            <a:r>
              <a:rPr lang="cs-CZ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→</a:t>
            </a:r>
            <a:r>
              <a:rPr lang="cs-CZ" sz="2800" dirty="0" smtClean="0"/>
              <a:t>Ca2+, POH, kyselé deště,  aplikace fyziologicky kyselých minerálních hnojiv (</a:t>
            </a:r>
            <a:r>
              <a:rPr lang="cs-CZ" sz="2800" dirty="0" err="1" smtClean="0"/>
              <a:t>KCl</a:t>
            </a:r>
            <a:r>
              <a:rPr lang="cs-CZ" sz="2800" dirty="0" smtClean="0"/>
              <a:t>, NH</a:t>
            </a:r>
            <a:r>
              <a:rPr lang="cs-CZ" sz="2800" baseline="-25000" dirty="0" smtClean="0"/>
              <a:t>4</a:t>
            </a:r>
            <a:r>
              <a:rPr lang="cs-CZ" sz="2800" dirty="0" smtClean="0"/>
              <a:t>Cl)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6842D-2D16-416C-8DAD-BF985D7E858A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délník 1"/>
          <p:cNvSpPr>
            <a:spLocks noChangeArrowheads="1"/>
          </p:cNvSpPr>
          <p:nvPr/>
        </p:nvSpPr>
        <p:spPr bwMode="auto">
          <a:xfrm>
            <a:off x="142875" y="928688"/>
            <a:ext cx="900112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cs-CZ" altLang="cs-CZ" sz="3200" b="1" dirty="0">
                <a:latin typeface="Calibri" panose="020F0502020204030204" pitchFamily="34" charset="0"/>
              </a:rPr>
              <a:t>Pufr</a:t>
            </a:r>
            <a:r>
              <a:rPr lang="cs-CZ" altLang="cs-CZ" sz="3200" dirty="0">
                <a:latin typeface="Calibri" panose="020F0502020204030204" pitchFamily="34" charset="0"/>
              </a:rPr>
              <a:t> (z německého </a:t>
            </a:r>
            <a:r>
              <a:rPr lang="cs-CZ" altLang="cs-CZ" sz="3200" i="1" dirty="0" err="1">
                <a:latin typeface="Calibri" panose="020F0502020204030204" pitchFamily="34" charset="0"/>
              </a:rPr>
              <a:t>Puffer</a:t>
            </a:r>
            <a:r>
              <a:rPr lang="cs-CZ" altLang="cs-CZ" sz="3200" dirty="0">
                <a:latin typeface="Calibri" panose="020F0502020204030204" pitchFamily="34" charset="0"/>
              </a:rPr>
              <a:t>, „nárazník“; též </a:t>
            </a:r>
            <a:r>
              <a:rPr lang="cs-CZ" altLang="cs-CZ" sz="3200" b="1" i="1" dirty="0" err="1">
                <a:latin typeface="Calibri" panose="020F0502020204030204" pitchFamily="34" charset="0"/>
              </a:rPr>
              <a:t>ustojný</a:t>
            </a:r>
            <a:r>
              <a:rPr lang="cs-CZ" altLang="cs-CZ" sz="3200" dirty="0">
                <a:latin typeface="Calibri" panose="020F0502020204030204" pitchFamily="34" charset="0"/>
              </a:rPr>
              <a:t> či </a:t>
            </a:r>
            <a:r>
              <a:rPr lang="cs-CZ" altLang="cs-CZ" sz="3200" b="1" i="1" dirty="0">
                <a:latin typeface="Calibri" panose="020F0502020204030204" pitchFamily="34" charset="0"/>
              </a:rPr>
              <a:t>tlumivý roztok</a:t>
            </a:r>
            <a:r>
              <a:rPr lang="cs-CZ" altLang="cs-CZ" sz="3200" dirty="0">
                <a:latin typeface="Calibri" panose="020F0502020204030204" pitchFamily="34" charset="0"/>
              </a:rPr>
              <a:t>) </a:t>
            </a:r>
            <a:endParaRPr lang="cs-CZ" altLang="cs-CZ" sz="3200" dirty="0" smtClean="0">
              <a:latin typeface="Calibri" panose="020F0502020204030204" pitchFamily="34" charset="0"/>
            </a:endParaRPr>
          </a:p>
          <a:p>
            <a:pPr algn="just" eaLnBrk="1" hangingPunct="1"/>
            <a:endParaRPr lang="cs-CZ" altLang="cs-CZ" sz="32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cs-CZ" altLang="cs-CZ" sz="3200" b="1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cs-CZ" altLang="cs-CZ" sz="3200" dirty="0">
                <a:latin typeface="Calibri" panose="020F0502020204030204" pitchFamily="34" charset="0"/>
              </a:rPr>
              <a:t> konjugovaný pár kyseliny a nebo zásady, který je schopný udržovat v jistém rozmezí stabilní pH po přidání silné kyseliny či zásady do </a:t>
            </a:r>
            <a:r>
              <a:rPr lang="cs-CZ" altLang="cs-CZ" sz="3200" dirty="0" smtClean="0">
                <a:latin typeface="Calibri" panose="020F0502020204030204" pitchFamily="34" charset="0"/>
              </a:rPr>
              <a:t>systému (směs </a:t>
            </a:r>
            <a:r>
              <a:rPr lang="cs-CZ" altLang="cs-CZ" sz="3200" dirty="0">
                <a:latin typeface="Calibri" panose="020F0502020204030204" pitchFamily="34" charset="0"/>
              </a:rPr>
              <a:t>slabých kyselin a jejich </a:t>
            </a:r>
            <a:r>
              <a:rPr lang="cs-CZ" altLang="cs-CZ" sz="3200" dirty="0" smtClean="0">
                <a:latin typeface="Calibri" panose="020F0502020204030204" pitchFamily="34" charset="0"/>
              </a:rPr>
              <a:t>solí) </a:t>
            </a:r>
            <a:endParaRPr lang="cs-CZ" altLang="cs-CZ" sz="3200" dirty="0">
              <a:latin typeface="Calibri" panose="020F0502020204030204" pitchFamily="34" charset="0"/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4400" b="1" dirty="0" err="1">
                <a:cs typeface="Times New Roman" panose="02020603050405020304" pitchFamily="18" charset="0"/>
              </a:rPr>
              <a:t>Pufrační</a:t>
            </a:r>
            <a:r>
              <a:rPr lang="cs-CZ" altLang="cs-CZ" sz="4400" b="1" dirty="0">
                <a:cs typeface="Times New Roman" panose="02020603050405020304" pitchFamily="18" charset="0"/>
              </a:rPr>
              <a:t> </a:t>
            </a:r>
            <a:r>
              <a:rPr lang="cs-CZ" altLang="cs-CZ" sz="4400" b="1" dirty="0" smtClean="0">
                <a:cs typeface="Times New Roman" panose="02020603050405020304" pitchFamily="18" charset="0"/>
              </a:rPr>
              <a:t>schopnost půdy  </a:t>
            </a:r>
            <a:endParaRPr lang="en-GB" altLang="cs-CZ" sz="1100" b="1" dirty="0"/>
          </a:p>
        </p:txBody>
      </p:sp>
    </p:spTree>
    <p:extLst>
      <p:ext uri="{BB962C8B-B14F-4D97-AF65-F5344CB8AC3E}">
        <p14:creationId xmlns:p14="http://schemas.microsoft.com/office/powerpoint/2010/main" val="374309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539552" y="1134283"/>
            <a:ext cx="8352928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l" eaLnBrk="0" hangingPunct="0">
              <a:defRPr/>
            </a:pPr>
            <a:r>
              <a:rPr lang="cs-CZ" sz="3600" dirty="0">
                <a:latin typeface="Calibri" pitchFamily="34" charset="0"/>
                <a:cs typeface="Times New Roman" pitchFamily="18" charset="0"/>
              </a:rPr>
              <a:t>Resistence půdy  </a:t>
            </a:r>
            <a:r>
              <a:rPr lang="cs-CZ" sz="3600" dirty="0">
                <a:latin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cs-CZ" sz="3600" dirty="0">
                <a:latin typeface="Calibri" pitchFamily="34" charset="0"/>
                <a:cs typeface="Times New Roman" pitchFamily="18" charset="0"/>
              </a:rPr>
              <a:t> přítomnost  ústojných systémů </a:t>
            </a:r>
            <a:r>
              <a:rPr lang="cs-CZ" sz="3600" dirty="0" smtClean="0">
                <a:latin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cs-CZ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schopnost  půdy odolávat změnám pH </a:t>
            </a:r>
          </a:p>
          <a:p>
            <a:pPr algn="l" eaLnBrk="0" hangingPunct="0">
              <a:defRPr/>
            </a:pPr>
            <a:endParaRPr lang="cs-CZ" sz="3600" dirty="0">
              <a:latin typeface="Calibri" pitchFamily="34" charset="0"/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4400" b="1">
                <a:cs typeface="Times New Roman" panose="02020603050405020304" pitchFamily="18" charset="0"/>
              </a:rPr>
              <a:t>Pufrační schopnost půdy</a:t>
            </a:r>
            <a:endParaRPr lang="en-GB" altLang="cs-CZ" sz="1100" b="1"/>
          </a:p>
        </p:txBody>
      </p:sp>
    </p:spTree>
    <p:extLst>
      <p:ext uri="{BB962C8B-B14F-4D97-AF65-F5344CB8AC3E}">
        <p14:creationId xmlns:p14="http://schemas.microsoft.com/office/powerpoint/2010/main" val="105499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délník 1"/>
          <p:cNvSpPr>
            <a:spLocks noChangeArrowheads="1"/>
          </p:cNvSpPr>
          <p:nvPr/>
        </p:nvSpPr>
        <p:spPr bwMode="auto">
          <a:xfrm>
            <a:off x="0" y="928688"/>
            <a:ext cx="91440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cs-CZ" altLang="cs-CZ" sz="3600" b="1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cs-CZ" altLang="cs-CZ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schopnost  odolávat změnám pH po přidání kyseliny nebo louhu do půdy, </a:t>
            </a:r>
            <a:r>
              <a:rPr lang="cs-CZ" altLang="cs-CZ" sz="36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tj. udržovat konstantní pH, konstantní koncentraci  H</a:t>
            </a:r>
            <a:r>
              <a:rPr lang="cs-CZ" altLang="cs-CZ" sz="3600" baseline="30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cs-CZ" altLang="cs-CZ" sz="36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iontů v </a:t>
            </a:r>
            <a:r>
              <a:rPr lang="cs-CZ" altLang="cs-CZ" sz="36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roztoku!!!</a:t>
            </a:r>
            <a:endParaRPr lang="cs-CZ" altLang="cs-CZ" sz="36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cs-CZ" altLang="cs-CZ" sz="3600" dirty="0"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cs-CZ" altLang="cs-CZ" sz="4000" b="1" dirty="0">
                <a:latin typeface="Calibri" panose="020F0502020204030204" pitchFamily="34" charset="0"/>
                <a:cs typeface="Times New Roman" panose="02020603050405020304" pitchFamily="18" charset="0"/>
              </a:rPr>
              <a:t>Závisí na: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altLang="cs-CZ" sz="4000" b="1" dirty="0">
                <a:cs typeface="Times New Roman" panose="02020603050405020304" pitchFamily="18" charset="0"/>
              </a:rPr>
              <a:t> </a:t>
            </a:r>
            <a:r>
              <a:rPr lang="cs-CZ" altLang="cs-CZ" sz="4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charakter </a:t>
            </a:r>
            <a:r>
              <a:rPr lang="cs-CZ" altLang="cs-CZ" sz="4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pufračního</a:t>
            </a:r>
            <a:r>
              <a:rPr lang="cs-CZ" altLang="cs-CZ" sz="4000" dirty="0">
                <a:latin typeface="Calibri" panose="020F0502020204030204" pitchFamily="34" charset="0"/>
                <a:cs typeface="Times New Roman" panose="02020603050405020304" pitchFamily="18" charset="0"/>
              </a:rPr>
              <a:t> systémů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altLang="cs-CZ" sz="4000" dirty="0">
                <a:latin typeface="Calibri" panose="020F0502020204030204" pitchFamily="34" charset="0"/>
                <a:cs typeface="Times New Roman" panose="02020603050405020304" pitchFamily="18" charset="0"/>
              </a:rPr>
              <a:t> obsah dalších složek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4400" b="1">
                <a:cs typeface="Times New Roman" panose="02020603050405020304" pitchFamily="18" charset="0"/>
              </a:rPr>
              <a:t>Pufrační schopnost půdy</a:t>
            </a:r>
            <a:endParaRPr lang="en-GB" altLang="cs-CZ" sz="1100" b="1"/>
          </a:p>
        </p:txBody>
      </p:sp>
    </p:spTree>
    <p:extLst>
      <p:ext uri="{BB962C8B-B14F-4D97-AF65-F5344CB8AC3E}">
        <p14:creationId xmlns:p14="http://schemas.microsoft.com/office/powerpoint/2010/main" val="25080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délník 1"/>
          <p:cNvSpPr>
            <a:spLocks noChangeArrowheads="1"/>
          </p:cNvSpPr>
          <p:nvPr/>
        </p:nvSpPr>
        <p:spPr bwMode="auto">
          <a:xfrm>
            <a:off x="179512" y="1143000"/>
            <a:ext cx="8821613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cs-CZ" altLang="cs-CZ" sz="4400" b="1" dirty="0">
                <a:cs typeface="Times New Roman" panose="02020603050405020304" pitchFamily="18" charset="0"/>
              </a:rPr>
              <a:t>Slabé kyseliny:</a:t>
            </a:r>
          </a:p>
          <a:p>
            <a:pPr algn="l"/>
            <a:r>
              <a:rPr lang="cs-CZ" altLang="cs-CZ" sz="3600" b="1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cs-CZ" altLang="cs-CZ" sz="3600" b="1" dirty="0">
                <a:cs typeface="Times New Roman" panose="02020603050405020304" pitchFamily="18" charset="0"/>
              </a:rPr>
              <a:t> </a:t>
            </a:r>
            <a:r>
              <a:rPr lang="cs-CZ" altLang="cs-CZ" sz="3600" dirty="0">
                <a:cs typeface="Times New Roman" panose="02020603050405020304" pitchFamily="18" charset="0"/>
              </a:rPr>
              <a:t>H</a:t>
            </a:r>
            <a:r>
              <a:rPr lang="cs-CZ" altLang="cs-CZ" sz="2000" dirty="0">
                <a:cs typeface="Times New Roman" panose="02020603050405020304" pitchFamily="18" charset="0"/>
              </a:rPr>
              <a:t>2</a:t>
            </a:r>
            <a:r>
              <a:rPr lang="cs-CZ" altLang="cs-CZ" sz="3600" dirty="0">
                <a:cs typeface="Times New Roman" panose="02020603050405020304" pitchFamily="18" charset="0"/>
              </a:rPr>
              <a:t>CO</a:t>
            </a:r>
            <a:r>
              <a:rPr lang="cs-CZ" altLang="cs-CZ" sz="2000" dirty="0">
                <a:cs typeface="Times New Roman" panose="02020603050405020304" pitchFamily="18" charset="0"/>
              </a:rPr>
              <a:t>3</a:t>
            </a:r>
            <a:r>
              <a:rPr lang="cs-CZ" altLang="cs-CZ" sz="3600" dirty="0">
                <a:cs typeface="Times New Roman" panose="02020603050405020304" pitchFamily="18" charset="0"/>
              </a:rPr>
              <a:t>, H</a:t>
            </a:r>
            <a:r>
              <a:rPr lang="cs-CZ" altLang="cs-CZ" sz="2000" dirty="0">
                <a:cs typeface="Times New Roman" panose="02020603050405020304" pitchFamily="18" charset="0"/>
              </a:rPr>
              <a:t>3</a:t>
            </a:r>
            <a:r>
              <a:rPr lang="cs-CZ" altLang="cs-CZ" sz="3600" dirty="0">
                <a:cs typeface="Times New Roman" panose="02020603050405020304" pitchFamily="18" charset="0"/>
              </a:rPr>
              <a:t>PO</a:t>
            </a:r>
            <a:r>
              <a:rPr lang="cs-CZ" altLang="cs-CZ" sz="2000" dirty="0">
                <a:cs typeface="Times New Roman" panose="02020603050405020304" pitchFamily="18" charset="0"/>
              </a:rPr>
              <a:t>4</a:t>
            </a:r>
            <a:r>
              <a:rPr lang="cs-CZ" altLang="cs-CZ" sz="3600" dirty="0">
                <a:cs typeface="Times New Roman" panose="02020603050405020304" pitchFamily="18" charset="0"/>
              </a:rPr>
              <a:t>,, H</a:t>
            </a:r>
            <a:r>
              <a:rPr lang="cs-CZ" altLang="cs-CZ" sz="2000" dirty="0">
                <a:cs typeface="Times New Roman" panose="02020603050405020304" pitchFamily="18" charset="0"/>
              </a:rPr>
              <a:t>2</a:t>
            </a:r>
            <a:r>
              <a:rPr lang="cs-CZ" altLang="cs-CZ" sz="3600" dirty="0">
                <a:cs typeface="Times New Roman" panose="02020603050405020304" pitchFamily="18" charset="0"/>
              </a:rPr>
              <a:t>SiO</a:t>
            </a:r>
            <a:r>
              <a:rPr lang="cs-CZ" altLang="cs-CZ" sz="2000" dirty="0">
                <a:cs typeface="Times New Roman" panose="02020603050405020304" pitchFamily="18" charset="0"/>
              </a:rPr>
              <a:t>4</a:t>
            </a:r>
            <a:r>
              <a:rPr lang="cs-CZ" altLang="cs-CZ" sz="3600" dirty="0">
                <a:cs typeface="Times New Roman" panose="02020603050405020304" pitchFamily="18" charset="0"/>
              </a:rPr>
              <a:t> , kyselina  benzoová, </a:t>
            </a:r>
            <a:r>
              <a:rPr lang="cs-CZ" altLang="cs-CZ" sz="3600" dirty="0" smtClean="0">
                <a:cs typeface="Times New Roman" panose="02020603050405020304" pitchFamily="18" charset="0"/>
              </a:rPr>
              <a:t>HK</a:t>
            </a:r>
            <a:r>
              <a:rPr lang="cs-CZ" altLang="cs-CZ" sz="3600" dirty="0">
                <a:cs typeface="Times New Roman" panose="02020603050405020304" pitchFamily="18" charset="0"/>
              </a:rPr>
              <a:t>, FK, </a:t>
            </a:r>
            <a:r>
              <a:rPr lang="cs-CZ" altLang="cs-CZ" sz="3600" dirty="0" smtClean="0">
                <a:cs typeface="Times New Roman" panose="02020603050405020304" pitchFamily="18" charset="0"/>
              </a:rPr>
              <a:t>HMK…</a:t>
            </a:r>
            <a:endParaRPr lang="cs-CZ" altLang="cs-CZ" sz="3600" dirty="0">
              <a:cs typeface="Times New Roman" panose="02020603050405020304" pitchFamily="18" charset="0"/>
            </a:endParaRPr>
          </a:p>
          <a:p>
            <a:pPr algn="l"/>
            <a:endParaRPr lang="cs-CZ" altLang="cs-CZ" sz="3600" b="1" dirty="0">
              <a:cs typeface="Times New Roman" panose="02020603050405020304" pitchFamily="18" charset="0"/>
            </a:endParaRPr>
          </a:p>
          <a:p>
            <a:pPr algn="l"/>
            <a:r>
              <a:rPr lang="cs-CZ" altLang="cs-CZ" sz="4000" b="1" dirty="0">
                <a:cs typeface="Times New Roman" panose="02020603050405020304" pitchFamily="18" charset="0"/>
              </a:rPr>
              <a:t>Další složky:</a:t>
            </a:r>
          </a:p>
          <a:p>
            <a:r>
              <a:rPr lang="cs-CZ" altLang="cs-CZ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3600" b="1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cs-CZ" altLang="cs-CZ" sz="3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AlSi</a:t>
            </a:r>
            <a:r>
              <a:rPr lang="cs-CZ" altLang="cs-CZ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altLang="cs-CZ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oxidy </a:t>
            </a:r>
            <a:r>
              <a:rPr lang="cs-CZ" altLang="cs-CZ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altLang="cs-CZ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hydroxidy </a:t>
            </a:r>
            <a:r>
              <a:rPr lang="cs-CZ" altLang="cs-CZ" sz="3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cs-CZ" altLang="cs-CZ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altLang="cs-CZ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cs-CZ" altLang="cs-CZ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altLang="cs-CZ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karbonáty, </a:t>
            </a:r>
            <a:r>
              <a:rPr lang="cs-CZ" altLang="cs-CZ" sz="3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cs-CZ" altLang="cs-CZ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cs-CZ" altLang="cs-CZ" sz="3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4400" b="1">
                <a:cs typeface="Times New Roman" panose="02020603050405020304" pitchFamily="18" charset="0"/>
              </a:rPr>
              <a:t>Pufrační schopnost půdy</a:t>
            </a:r>
            <a:endParaRPr lang="en-GB" altLang="cs-CZ" sz="1100" b="1"/>
          </a:p>
        </p:txBody>
      </p:sp>
    </p:spTree>
    <p:extLst>
      <p:ext uri="{BB962C8B-B14F-4D97-AF65-F5344CB8AC3E}">
        <p14:creationId xmlns:p14="http://schemas.microsoft.com/office/powerpoint/2010/main" val="16354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0813" y="260648"/>
            <a:ext cx="7543800" cy="145075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i="1" dirty="0" smtClean="0"/>
              <a:t>Půdní reakce ovlivňuje: 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214313" y="1844824"/>
            <a:ext cx="8102104" cy="373365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cs-CZ" sz="2800" dirty="0" smtClean="0"/>
              <a:t>Mobilitu iontů</a:t>
            </a:r>
            <a:r>
              <a:rPr lang="cs-CZ" sz="2800" dirty="0" smtClean="0">
                <a:latin typeface="Times New Roman" pitchFamily="18" charset="0"/>
              </a:rPr>
              <a:t> v půdě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cs-CZ" sz="2800" dirty="0" smtClean="0"/>
              <a:t>Precipitaci</a:t>
            </a:r>
            <a:r>
              <a:rPr lang="cs-CZ" sz="2800" dirty="0" smtClean="0">
                <a:latin typeface="Times New Roman" pitchFamily="18" charset="0"/>
              </a:rPr>
              <a:t> látek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cs-CZ" sz="2800" dirty="0" smtClean="0"/>
              <a:t>Rozpouštění</a:t>
            </a:r>
            <a:r>
              <a:rPr lang="cs-CZ" sz="2800" dirty="0" smtClean="0">
                <a:latin typeface="Times New Roman" pitchFamily="18" charset="0"/>
              </a:rPr>
              <a:t> látek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cs-CZ" sz="2800" dirty="0" smtClean="0"/>
              <a:t>Výměnnou schopnost</a:t>
            </a:r>
            <a:r>
              <a:rPr lang="cs-CZ" sz="2800" dirty="0" smtClean="0">
                <a:latin typeface="Times New Roman" pitchFamily="18" charset="0"/>
              </a:rPr>
              <a:t> půdy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cs-CZ" sz="2800" dirty="0" smtClean="0"/>
              <a:t>R</a:t>
            </a:r>
            <a:r>
              <a:rPr lang="en-US" sz="2800" dirty="0" err="1" smtClean="0"/>
              <a:t>edox</a:t>
            </a:r>
            <a:r>
              <a:rPr lang="cs-CZ" sz="2800" dirty="0" smtClean="0"/>
              <a:t> procesy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cs-CZ" sz="2800" dirty="0" err="1" smtClean="0"/>
              <a:t>Pufrovací</a:t>
            </a:r>
            <a:r>
              <a:rPr lang="cs-CZ" sz="2800" dirty="0" smtClean="0"/>
              <a:t> schopnost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cs-CZ" sz="2800" dirty="0" smtClean="0"/>
              <a:t>B</a:t>
            </a:r>
            <a:r>
              <a:rPr lang="en-US" sz="2800" dirty="0" err="1" smtClean="0"/>
              <a:t>iologic</a:t>
            </a:r>
            <a:r>
              <a:rPr lang="cs-CZ" sz="2800" dirty="0" err="1" smtClean="0"/>
              <a:t>kou</a:t>
            </a:r>
            <a:r>
              <a:rPr lang="en-US" sz="2800" dirty="0" smtClean="0"/>
              <a:t> a</a:t>
            </a:r>
            <a:r>
              <a:rPr lang="cs-CZ" sz="2800" dirty="0" smtClean="0"/>
              <a:t>k</a:t>
            </a:r>
            <a:r>
              <a:rPr lang="en-US" sz="2800" dirty="0" err="1" smtClean="0"/>
              <a:t>tivit</a:t>
            </a:r>
            <a:r>
              <a:rPr lang="cs-CZ" sz="2800" dirty="0" smtClean="0"/>
              <a:t>u</a:t>
            </a:r>
            <a:r>
              <a:rPr lang="cs-CZ" sz="2800" dirty="0" smtClean="0">
                <a:latin typeface="Times New Roman" pitchFamily="18" charset="0"/>
              </a:rPr>
              <a:t> MO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cs-CZ" sz="2800" dirty="0" smtClean="0"/>
              <a:t>Dostupnost živin</a:t>
            </a:r>
            <a:r>
              <a:rPr lang="en-US" sz="2800" dirty="0" smtClean="0"/>
              <a:t> a</a:t>
            </a:r>
            <a:r>
              <a:rPr lang="cs-CZ" sz="2800" dirty="0" smtClean="0"/>
              <a:t> růst rostlin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cs-CZ" sz="2800" dirty="0" smtClean="0"/>
              <a:t>Úrodnost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sz="300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6842D-2D16-416C-8DAD-BF985D7E858A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824159" y="6011682"/>
            <a:ext cx="3585204" cy="276999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Hodnocení půdní reakce, Jandák a kol. 2004)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img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" r="11455"/>
          <a:stretch>
            <a:fillRect/>
          </a:stretch>
        </p:blipFill>
        <p:spPr bwMode="auto">
          <a:xfrm>
            <a:off x="4670368" y="1842126"/>
            <a:ext cx="3767138" cy="3876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539552" y="1083285"/>
            <a:ext cx="8316416" cy="38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cs-CZ" altLang="cs-CZ" sz="4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Acidita</a:t>
            </a:r>
            <a:r>
              <a:rPr lang="cs-CZ" altLang="cs-CZ" sz="3200" b="1" i="1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3200" b="1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cs-CZ" altLang="cs-CZ" sz="3200" b="1" i="1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neutralizována  </a:t>
            </a:r>
            <a:r>
              <a:rPr lang="cs-CZ" altLang="cs-CZ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3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Ca </a:t>
            </a:r>
            <a:r>
              <a:rPr lang="cs-CZ" altLang="cs-CZ" sz="3200" b="1" baseline="30000" dirty="0">
                <a:latin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lang="cs-CZ" altLang="cs-CZ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,Mg</a:t>
            </a:r>
            <a:r>
              <a:rPr lang="cs-CZ" altLang="cs-CZ" sz="3200" b="1" baseline="30000" dirty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altLang="cs-CZ" sz="3200" b="1" baseline="30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cs-CZ" altLang="cs-CZ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disociovanými </a:t>
            </a:r>
            <a:r>
              <a:rPr lang="cs-CZ" altLang="cs-CZ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z PKK do roztoku, které nahradí nadbytek  </a:t>
            </a:r>
            <a:r>
              <a:rPr lang="cs-CZ" altLang="cs-CZ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cs-CZ" altLang="cs-CZ" sz="3200" b="1" baseline="30000" dirty="0">
                <a:latin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cs-CZ" altLang="cs-CZ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l"/>
            <a:endParaRPr lang="cs-CZ" altLang="cs-CZ" sz="3200" b="1" i="1" dirty="0">
              <a:solidFill>
                <a:srgbClr val="7030A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cs-CZ" altLang="cs-CZ" sz="4000" b="1" dirty="0">
                <a:solidFill>
                  <a:srgbClr val="0000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Alkalita </a:t>
            </a:r>
            <a:r>
              <a:rPr lang="cs-CZ" altLang="cs-CZ" sz="3200" b="1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cs-CZ" altLang="cs-CZ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neutralizována </a:t>
            </a:r>
            <a:r>
              <a:rPr lang="cs-CZ" altLang="cs-CZ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disociací </a:t>
            </a:r>
            <a:r>
              <a:rPr lang="cs-CZ" altLang="cs-CZ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cs-CZ" altLang="cs-CZ" sz="3200" baseline="30000" dirty="0">
                <a:latin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cs-CZ" altLang="cs-CZ" sz="3200" b="1" i="1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a reakcí s </a:t>
            </a:r>
            <a:r>
              <a:rPr lang="cs-CZ" altLang="cs-CZ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OH</a:t>
            </a:r>
            <a:r>
              <a:rPr lang="cs-CZ" altLang="cs-CZ" sz="3200" b="1" baseline="30000" dirty="0">
                <a:latin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cs-CZ" altLang="cs-CZ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cs-CZ" altLang="cs-CZ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za </a:t>
            </a:r>
            <a:r>
              <a:rPr lang="cs-CZ" altLang="cs-CZ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vzniku vody</a:t>
            </a:r>
            <a:endParaRPr lang="cs-CZ" altLang="cs-CZ" sz="3200" dirty="0">
              <a:latin typeface="Calibri" panose="020F0502020204030204" pitchFamily="34" charset="0"/>
            </a:endParaRPr>
          </a:p>
          <a:p>
            <a:pPr algn="l"/>
            <a:endParaRPr lang="cs-CZ" altLang="cs-CZ" sz="3200" dirty="0">
              <a:latin typeface="Calibri" panose="020F0502020204030204" pitchFamily="34" charset="0"/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4400" b="1" dirty="0" err="1">
                <a:cs typeface="Times New Roman" panose="02020603050405020304" pitchFamily="18" charset="0"/>
              </a:rPr>
              <a:t>Pufrační</a:t>
            </a:r>
            <a:r>
              <a:rPr lang="cs-CZ" altLang="cs-CZ" sz="4400" b="1" dirty="0">
                <a:cs typeface="Times New Roman" panose="02020603050405020304" pitchFamily="18" charset="0"/>
              </a:rPr>
              <a:t> schopnost půdy</a:t>
            </a:r>
            <a:endParaRPr lang="en-GB" altLang="cs-CZ" sz="1100" b="1" dirty="0"/>
          </a:p>
        </p:txBody>
      </p:sp>
    </p:spTree>
    <p:extLst>
      <p:ext uri="{BB962C8B-B14F-4D97-AF65-F5344CB8AC3E}">
        <p14:creationId xmlns:p14="http://schemas.microsoft.com/office/powerpoint/2010/main" val="6650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délník 1"/>
          <p:cNvSpPr>
            <a:spLocks noChangeArrowheads="1"/>
          </p:cNvSpPr>
          <p:nvPr/>
        </p:nvSpPr>
        <p:spPr bwMode="auto">
          <a:xfrm>
            <a:off x="0" y="642938"/>
            <a:ext cx="9144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 sz="4000" b="1" u="sng">
              <a:cs typeface="Times New Roman" panose="02020603050405020304" pitchFamily="18" charset="0"/>
            </a:endParaRPr>
          </a:p>
          <a:p>
            <a:pPr algn="l" eaLnBrk="1" hangingPunct="1"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cs-CZ" altLang="cs-CZ" sz="4000" b="1">
                <a:cs typeface="Times New Roman" panose="02020603050405020304" pitchFamily="18" charset="0"/>
              </a:rPr>
              <a:t> obsah humusu a jeho kvalita</a:t>
            </a:r>
            <a:endParaRPr lang="cs-CZ" altLang="cs-CZ" sz="4000" b="1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l" eaLnBrk="1" hangingPunct="1"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cs-CZ" altLang="cs-CZ" sz="4000" b="1">
                <a:latin typeface="Calibri" panose="020F0502020204030204" pitchFamily="34" charset="0"/>
                <a:cs typeface="Times New Roman" panose="02020603050405020304" pitchFamily="18" charset="0"/>
              </a:rPr>
              <a:t> textura (AlSi, R</a:t>
            </a:r>
            <a:r>
              <a:rPr lang="cs-CZ" altLang="cs-CZ" sz="4000" b="1" baseline="-2500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altLang="cs-CZ" sz="4000" b="1">
                <a:latin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altLang="cs-CZ" sz="4000" b="1" baseline="-25000"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cs-CZ" altLang="cs-CZ" sz="4000" b="1">
                <a:latin typeface="Calibri" panose="020F0502020204030204" pitchFamily="34" charset="0"/>
                <a:cs typeface="Times New Roman" panose="02020603050405020304" pitchFamily="18" charset="0"/>
              </a:rPr>
              <a:t>.nH</a:t>
            </a:r>
            <a:r>
              <a:rPr lang="cs-CZ" altLang="cs-CZ" sz="4000" b="1" baseline="-2500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altLang="cs-CZ" sz="4000" b="1">
                <a:latin typeface="Calibri" panose="020F0502020204030204" pitchFamily="34" charset="0"/>
                <a:cs typeface="Times New Roman" panose="02020603050405020304" pitchFamily="18" charset="0"/>
              </a:rPr>
              <a:t>O)</a:t>
            </a:r>
          </a:p>
          <a:p>
            <a:pPr algn="l" eaLnBrk="1" hangingPunct="1"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cs-CZ" altLang="cs-CZ" sz="4000" b="1">
                <a:latin typeface="Calibri" panose="020F0502020204030204" pitchFamily="34" charset="0"/>
                <a:cs typeface="Times New Roman" panose="02020603050405020304" pitchFamily="18" charset="0"/>
              </a:rPr>
              <a:t> chemické složení půdy</a:t>
            </a:r>
            <a:endParaRPr lang="cs-CZ" altLang="cs-CZ" sz="4000" b="1">
              <a:latin typeface="Calibri" panose="020F0502020204030204" pitchFamily="34" charset="0"/>
            </a:endParaRPr>
          </a:p>
          <a:p>
            <a:pPr algn="l"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cs-CZ" altLang="cs-CZ" sz="4000" b="1">
                <a:latin typeface="Calibri" panose="020F0502020204030204" pitchFamily="34" charset="0"/>
                <a:cs typeface="Times New Roman" panose="02020603050405020304" pitchFamily="18" charset="0"/>
              </a:rPr>
              <a:t> obsah karbonátů</a:t>
            </a:r>
          </a:p>
          <a:p>
            <a:pPr algn="l"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cs-CZ" altLang="cs-CZ" sz="4000" b="1">
                <a:latin typeface="Calibri" panose="020F0502020204030204" pitchFamily="34" charset="0"/>
                <a:cs typeface="Times New Roman" panose="02020603050405020304" pitchFamily="18" charset="0"/>
              </a:rPr>
              <a:t> charakter PKK</a:t>
            </a:r>
          </a:p>
          <a:p>
            <a:pPr algn="l" eaLnBrk="1" hangingPunct="1"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cs-CZ" altLang="cs-CZ" sz="4000" b="1">
                <a:latin typeface="Calibri" panose="020F0502020204030204" pitchFamily="34" charset="0"/>
                <a:cs typeface="Times New Roman" panose="02020603050405020304" pitchFamily="18" charset="0"/>
              </a:rPr>
              <a:t> vlhkost</a:t>
            </a:r>
          </a:p>
          <a:p>
            <a:pPr algn="l" eaLnBrk="1" hangingPunct="1"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cs-CZ" altLang="cs-CZ" sz="4000" b="1">
                <a:latin typeface="Calibri" panose="020F0502020204030204" pitchFamily="34" charset="0"/>
                <a:cs typeface="Times New Roman" panose="02020603050405020304" pitchFamily="18" charset="0"/>
              </a:rPr>
              <a:t> teplota</a:t>
            </a: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4400" b="1">
                <a:cs typeface="Times New Roman" panose="02020603050405020304" pitchFamily="18" charset="0"/>
              </a:rPr>
              <a:t>Vliv na pufrační schopnost půdy:</a:t>
            </a:r>
            <a:endParaRPr lang="en-GB" altLang="cs-CZ" sz="1100" b="1"/>
          </a:p>
        </p:txBody>
      </p:sp>
    </p:spTree>
    <p:extLst>
      <p:ext uri="{BB962C8B-B14F-4D97-AF65-F5344CB8AC3E}">
        <p14:creationId xmlns:p14="http://schemas.microsoft.com/office/powerpoint/2010/main" val="10215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délník 1"/>
          <p:cNvSpPr>
            <a:spLocks noChangeArrowheads="1"/>
          </p:cNvSpPr>
          <p:nvPr/>
        </p:nvSpPr>
        <p:spPr bwMode="auto">
          <a:xfrm>
            <a:off x="0" y="785813"/>
            <a:ext cx="90011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cs-CZ" altLang="cs-CZ" sz="36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Vysoká </a:t>
            </a:r>
            <a:r>
              <a:rPr lang="cs-CZ" altLang="cs-CZ" sz="36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pufrační</a:t>
            </a:r>
            <a:r>
              <a:rPr lang="cs-CZ" altLang="cs-CZ" sz="3600" b="1" dirty="0" smtClean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36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kapacita</a:t>
            </a:r>
            <a:r>
              <a:rPr lang="en-US" altLang="cs-CZ" sz="36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cs-CZ" sz="3600" b="1" dirty="0" smtClean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→</a:t>
            </a:r>
            <a:r>
              <a:rPr lang="cs-CZ" altLang="cs-CZ" sz="3600" b="1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altLang="cs-CZ" sz="36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zrnitostně </a:t>
            </a:r>
            <a:r>
              <a:rPr lang="cs-CZ" altLang="cs-CZ" sz="3600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těžké,     s </a:t>
            </a:r>
            <a:r>
              <a:rPr lang="cs-CZ" altLang="cs-CZ" sz="36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vysokým obsahem humusu </a:t>
            </a:r>
            <a:r>
              <a:rPr lang="cs-CZ" altLang="cs-CZ" sz="3600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 </a:t>
            </a:r>
            <a:r>
              <a:rPr lang="cs-CZ" altLang="cs-CZ" sz="36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karbonátů</a:t>
            </a:r>
            <a:r>
              <a:rPr lang="en-US" altLang="cs-CZ" sz="3600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cs-CZ" sz="3600" b="1" dirty="0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cs-CZ" altLang="cs-CZ" sz="36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Nízká </a:t>
            </a:r>
            <a:r>
              <a:rPr lang="cs-CZ" altLang="cs-CZ" sz="36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pufrační</a:t>
            </a:r>
            <a:r>
              <a:rPr lang="cs-CZ" altLang="cs-CZ" sz="3600" b="1" dirty="0" smtClean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36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kapacita</a:t>
            </a:r>
            <a:r>
              <a:rPr lang="en-US" altLang="cs-CZ" sz="36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cs-CZ" sz="3600" b="1" dirty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→ </a:t>
            </a:r>
            <a:r>
              <a:rPr lang="cs-CZ" altLang="cs-CZ" sz="3600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zrnitostně lehké,             s </a:t>
            </a:r>
            <a:r>
              <a:rPr lang="cs-CZ" altLang="cs-CZ" sz="36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nízkým obsahem humusu </a:t>
            </a:r>
            <a:r>
              <a:rPr lang="cs-CZ" altLang="cs-CZ" sz="3600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 </a:t>
            </a:r>
            <a:r>
              <a:rPr lang="cs-CZ" altLang="cs-CZ" sz="36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karbonátů</a:t>
            </a:r>
            <a:r>
              <a:rPr lang="en-US" altLang="cs-CZ" sz="3600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cs-CZ" sz="3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4400" b="1">
                <a:cs typeface="Times New Roman" panose="02020603050405020304" pitchFamily="18" charset="0"/>
              </a:rPr>
              <a:t>Pufrační schopnost půdy</a:t>
            </a:r>
            <a:endParaRPr lang="en-GB" altLang="cs-CZ" sz="1100" b="1"/>
          </a:p>
        </p:txBody>
      </p:sp>
      <p:pic>
        <p:nvPicPr>
          <p:cNvPr id="13316" name="Picture 5" descr="http://upload.wikimedia.org/wikipedia/commons/thumb/9/94/Black_dirt_in_Black_Dirt_Region.jpg/300px-Black_dirt_in_Black_Dirt_Reg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45024"/>
            <a:ext cx="4024246" cy="2632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Obdélník 4"/>
          <p:cNvSpPr>
            <a:spLocks noChangeArrowheads="1"/>
          </p:cNvSpPr>
          <p:nvPr/>
        </p:nvSpPr>
        <p:spPr bwMode="auto">
          <a:xfrm>
            <a:off x="2267745" y="6381328"/>
            <a:ext cx="4968552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400" dirty="0"/>
              <a:t>Černozem, Orange ve státě New </a:t>
            </a:r>
            <a:r>
              <a:rPr lang="cs-CZ" altLang="cs-CZ" sz="1400" dirty="0" smtClean="0"/>
              <a:t>York, www.wiki.org.</a:t>
            </a: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86449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hangingPunct="0">
              <a:defRPr/>
            </a:pPr>
            <a:endParaRPr lang="cs-CZ" sz="4000" i="1" dirty="0">
              <a:cs typeface="Times New Roman" pitchFamily="18" charset="0"/>
            </a:endParaRPr>
          </a:p>
          <a:p>
            <a:pPr algn="l" eaLnBrk="0" hangingPunct="0">
              <a:buClr>
                <a:schemeClr val="accent6"/>
              </a:buClr>
              <a:defRPr/>
            </a:pPr>
            <a:r>
              <a:rPr lang="cs-CZ" sz="4000" b="1" dirty="0">
                <a:latin typeface="Calibri" pitchFamily="34" charset="0"/>
                <a:cs typeface="Times New Roman" charset="0"/>
                <a:sym typeface="Wingdings" pitchFamily="2" charset="2"/>
              </a:rPr>
              <a:t> </a:t>
            </a:r>
            <a:r>
              <a:rPr lang="cs-CZ" sz="3600" dirty="0">
                <a:latin typeface="Calibri" pitchFamily="34" charset="0"/>
                <a:cs typeface="Times New Roman" charset="0"/>
                <a:sym typeface="Wingdings" pitchFamily="2" charset="2"/>
              </a:rPr>
              <a:t>Postupné přidávaní kyseliny a louhu k půdě</a:t>
            </a:r>
            <a:endParaRPr lang="en-US" sz="36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defRPr/>
            </a:pPr>
            <a:r>
              <a:rPr lang="cs-CZ" sz="3600" dirty="0">
                <a:latin typeface="Calibri" pitchFamily="34" charset="0"/>
                <a:cs typeface="Times New Roman" charset="0"/>
                <a:sym typeface="Wingdings" pitchFamily="2" charset="2"/>
              </a:rPr>
              <a:t> Stanovení </a:t>
            </a:r>
            <a:r>
              <a:rPr lang="en-US" sz="3600" dirty="0">
                <a:latin typeface="Calibri" pitchFamily="34" charset="0"/>
                <a:cs typeface="Times New Roman" pitchFamily="18" charset="0"/>
              </a:rPr>
              <a:t>pH</a:t>
            </a:r>
            <a:r>
              <a:rPr lang="cs-CZ" sz="3600" dirty="0">
                <a:latin typeface="Calibri" pitchFamily="34" charset="0"/>
                <a:cs typeface="Times New Roman" pitchFamily="18" charset="0"/>
              </a:rPr>
              <a:t> půdy a standardu (písek)</a:t>
            </a:r>
            <a:r>
              <a:rPr lang="en-US" sz="3600" dirty="0">
                <a:latin typeface="Calibri" pitchFamily="34" charset="0"/>
                <a:cs typeface="Times New Roman" pitchFamily="18" charset="0"/>
              </a:rPr>
              <a:t> </a:t>
            </a:r>
          </a:p>
          <a:p>
            <a:pPr algn="l" eaLnBrk="0" hangingPunct="0">
              <a:defRPr/>
            </a:pPr>
            <a:r>
              <a:rPr lang="cs-CZ" sz="3600" dirty="0">
                <a:latin typeface="Calibri" pitchFamily="34" charset="0"/>
                <a:cs typeface="Times New Roman" charset="0"/>
                <a:sym typeface="Wingdings" pitchFamily="2" charset="2"/>
              </a:rPr>
              <a:t> Sestavení </a:t>
            </a:r>
            <a:r>
              <a:rPr lang="cs-CZ" sz="3600" dirty="0" err="1">
                <a:latin typeface="Calibri" pitchFamily="34" charset="0"/>
                <a:cs typeface="Times New Roman" charset="0"/>
                <a:sym typeface="Wingdings" pitchFamily="2" charset="2"/>
              </a:rPr>
              <a:t>acido</a:t>
            </a:r>
            <a:r>
              <a:rPr lang="cs-CZ" sz="3600" dirty="0">
                <a:latin typeface="Calibri" pitchFamily="34" charset="0"/>
                <a:cs typeface="Times New Roman" charset="0"/>
                <a:sym typeface="Wingdings" pitchFamily="2" charset="2"/>
              </a:rPr>
              <a:t>-bazické titrační křivky</a:t>
            </a:r>
            <a:endParaRPr lang="en-US" sz="36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 typeface="Wingdings" pitchFamily="2" charset="2"/>
              <a:buChar char="§"/>
              <a:defRPr/>
            </a:pPr>
            <a:endParaRPr lang="cs-CZ" sz="2000" i="1" dirty="0">
              <a:cs typeface="Times New Roman" pitchFamily="18" charset="0"/>
            </a:endParaRPr>
          </a:p>
          <a:p>
            <a:pPr algn="l" eaLnBrk="0" hangingPunct="0">
              <a:buFont typeface="Wingdings" pitchFamily="2" charset="2"/>
              <a:buChar char="§"/>
              <a:defRPr/>
            </a:pPr>
            <a:endParaRPr lang="cs-CZ" sz="2000" dirty="0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4400" b="1" dirty="0">
                <a:latin typeface="Calibri" panose="020F0502020204030204" pitchFamily="34" charset="0"/>
                <a:cs typeface="Times New Roman" panose="02020603050405020304" pitchFamily="18" charset="0"/>
              </a:rPr>
              <a:t>Metody stanovení </a:t>
            </a:r>
            <a:r>
              <a:rPr lang="cs-CZ" altLang="cs-CZ" sz="44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pufrační</a:t>
            </a:r>
            <a:r>
              <a:rPr lang="cs-CZ" altLang="cs-CZ" sz="4400" b="1" dirty="0">
                <a:latin typeface="Calibri" panose="020F0502020204030204" pitchFamily="34" charset="0"/>
                <a:cs typeface="Times New Roman" panose="02020603050405020304" pitchFamily="18" charset="0"/>
              </a:rPr>
              <a:t> schopnosti půdy:</a:t>
            </a:r>
            <a:endParaRPr lang="en-GB" altLang="cs-CZ" sz="11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4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D:\Vyuka\Chemie\PREDN-2012\podklady\ATK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000125"/>
            <a:ext cx="7613650" cy="48051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44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Acido</a:t>
            </a:r>
            <a:r>
              <a:rPr lang="cs-CZ" altLang="cs-CZ" sz="4400" b="1" dirty="0">
                <a:latin typeface="Calibri" panose="020F0502020204030204" pitchFamily="34" charset="0"/>
                <a:cs typeface="Times New Roman" panose="02020603050405020304" pitchFamily="18" charset="0"/>
              </a:rPr>
              <a:t>-bazická titrační křivka</a:t>
            </a:r>
            <a:endParaRPr lang="en-GB" altLang="cs-CZ" sz="1100" b="1" dirty="0">
              <a:latin typeface="Calibri" panose="020F0502020204030204" pitchFamily="34" charset="0"/>
            </a:endParaRPr>
          </a:p>
        </p:txBody>
      </p:sp>
      <p:sp>
        <p:nvSpPr>
          <p:cNvPr id="16388" name="TextovéPole 4"/>
          <p:cNvSpPr txBox="1">
            <a:spLocks noChangeArrowheads="1"/>
          </p:cNvSpPr>
          <p:nvPr/>
        </p:nvSpPr>
        <p:spPr bwMode="auto">
          <a:xfrm>
            <a:off x="6572250" y="2893586"/>
            <a:ext cx="633413" cy="369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dirty="0"/>
              <a:t>půda</a:t>
            </a:r>
          </a:p>
        </p:txBody>
      </p:sp>
      <p:sp>
        <p:nvSpPr>
          <p:cNvPr id="16389" name="TextovéPole 5"/>
          <p:cNvSpPr txBox="1">
            <a:spLocks noChangeArrowheads="1"/>
          </p:cNvSpPr>
          <p:nvPr/>
        </p:nvSpPr>
        <p:spPr bwMode="auto">
          <a:xfrm>
            <a:off x="6534151" y="2060848"/>
            <a:ext cx="671512" cy="369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dirty="0">
                <a:ln>
                  <a:solidFill>
                    <a:schemeClr val="tx1"/>
                  </a:solidFill>
                </a:ln>
              </a:rPr>
              <a:t>písek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788024" y="2708920"/>
            <a:ext cx="64152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</a:t>
            </a:r>
            <a:r>
              <a:rPr lang="cs-CZ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m </a:t>
            </a:r>
            <a:r>
              <a:rPr lang="cs-CZ" baseline="30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</a:t>
            </a:r>
            <a:endParaRPr lang="cs-CZ" baseline="30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55776" y="4437112"/>
            <a:ext cx="64152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</a:t>
            </a:r>
            <a:r>
              <a:rPr lang="cs-CZ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m </a:t>
            </a:r>
            <a:r>
              <a:rPr lang="cs-CZ" baseline="30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</a:t>
            </a:r>
            <a:endParaRPr lang="cs-CZ" baseline="30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55576" y="5238666"/>
            <a:ext cx="941283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ml, </a:t>
            </a:r>
            <a:r>
              <a:rPr lang="cs-CZ" dirty="0" err="1" smtClean="0"/>
              <a:t>HCl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020272" y="5255332"/>
            <a:ext cx="1197764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ml, </a:t>
            </a:r>
            <a:r>
              <a:rPr lang="cs-CZ" dirty="0" err="1" smtClean="0"/>
              <a:t>NaOH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347864" y="1484784"/>
            <a:ext cx="479618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pH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440423" y="6519980"/>
            <a:ext cx="33650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Pospíšilová, nepublikovaná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603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755576" y="137168"/>
            <a:ext cx="7543800" cy="1054164"/>
          </a:xfrm>
        </p:spPr>
        <p:txBody>
          <a:bodyPr/>
          <a:lstStyle/>
          <a:p>
            <a:pPr eaLnBrk="1" hangingPunct="1"/>
            <a:r>
              <a:rPr lang="cs-CZ" dirty="0" smtClean="0"/>
              <a:t>Literatura</a:t>
            </a:r>
          </a:p>
        </p:txBody>
      </p:sp>
      <p:sp>
        <p:nvSpPr>
          <p:cNvPr id="45059" name="Rectangle 2069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8424936" cy="3955955"/>
          </a:xfr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dirty="0" smtClean="0"/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Certini</a:t>
            </a:r>
            <a:r>
              <a:rPr lang="cs-CZ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G. et al.</a:t>
            </a:r>
            <a:r>
              <a:rPr lang="cs-CZ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</a:t>
            </a:r>
            <a:r>
              <a:rPr lang="cs-CZ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cs-CZ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Soils</a:t>
            </a:r>
            <a:r>
              <a:rPr lang="cs-C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basic </a:t>
            </a:r>
            <a:r>
              <a:rPr lang="cs-CZ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concepts</a:t>
            </a:r>
            <a:r>
              <a:rPr lang="cs-C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cs-C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r>
              <a:rPr lang="cs-CZ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Harpstead</a:t>
            </a:r>
            <a:r>
              <a:rPr lang="cs-CZ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 et al.</a:t>
            </a:r>
            <a:r>
              <a:rPr lang="cs-CZ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2001</a:t>
            </a:r>
            <a:r>
              <a:rPr lang="cs-CZ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cs-CZ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</a:t>
            </a:r>
            <a:r>
              <a:rPr lang="cs-CZ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Science </a:t>
            </a:r>
            <a:r>
              <a:rPr lang="cs-CZ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simplified</a:t>
            </a:r>
            <a:r>
              <a:rPr lang="cs-CZ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cs-CZ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Jandák, J. a kol. (2004): Půdoznalství. </a:t>
            </a:r>
            <a:r>
              <a:rPr lang="cs-CZ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Skriptum</a:t>
            </a:r>
            <a:r>
              <a:rPr lang="cs-CZ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Mendelu.</a:t>
            </a:r>
          </a:p>
          <a:p>
            <a:pPr eaLnBrk="1" hangingPunct="1"/>
            <a:r>
              <a:rPr lang="cs-CZ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Sotáková</a:t>
            </a:r>
            <a:r>
              <a:rPr lang="cs-CZ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(1988): Půdoznalství. VŠP. Nitra</a:t>
            </a:r>
          </a:p>
          <a:p>
            <a:pPr marL="0" lv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cs-C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Sparks</a:t>
            </a:r>
            <a:r>
              <a:rPr lang="cs-CZ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(2003):</a:t>
            </a:r>
            <a:r>
              <a:rPr lang="en-GB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cs-CZ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soil</a:t>
            </a:r>
            <a:r>
              <a:rPr lang="cs-CZ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hemistry</a:t>
            </a:r>
            <a:r>
              <a:rPr lang="cs-CZ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London. 352s.</a:t>
            </a:r>
          </a:p>
          <a:p>
            <a:pPr marL="0" lv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cs-CZ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SUMNER</a:t>
            </a:r>
            <a:r>
              <a:rPr lang="en-GB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 E. (2000). Handbook of Soil Sci., CRC Press, Boca Raton, London, New York, </a:t>
            </a:r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Washington</a:t>
            </a:r>
            <a:r>
              <a:rPr lang="cs-CZ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Zaujec</a:t>
            </a:r>
            <a:r>
              <a:rPr lang="cs-CZ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a kol. (2009). Pedologie a geologie. SPU. Nitra.</a:t>
            </a:r>
          </a:p>
          <a:p>
            <a:pPr eaLnBrk="1" hangingPunct="1"/>
            <a:r>
              <a:rPr lang="cs-CZ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www.wiki.org.cz</a:t>
            </a:r>
            <a:endParaRPr lang="cs-CZ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http://af.czu.cz/~penizek/Fyto_I_cele.pdf</a:t>
            </a:r>
          </a:p>
          <a:p>
            <a:pPr eaLnBrk="1" hangingPunct="1"/>
            <a:r>
              <a:rPr lang="cs-CZ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www.extension.org.cz</a:t>
            </a:r>
            <a:endParaRPr lang="cs-CZ" sz="2800" dirty="0" smtClean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6842D-2D16-416C-8DAD-BF985D7E858A}" type="slidenum">
              <a:rPr lang="cs-CZ" smtClean="0"/>
              <a:pPr>
                <a:defRPr/>
              </a:pPr>
              <a:t>45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395536" y="589717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b="1" dirty="0" smtClean="0"/>
              <a:t>Půdní reakce </a:t>
            </a:r>
            <a:br>
              <a:rPr lang="cs-CZ" b="1" dirty="0" smtClean="0"/>
            </a:b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6588" y="1818377"/>
            <a:ext cx="8507412" cy="1944216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SzPct val="130000"/>
              <a:buFont typeface="Wingdings" pitchFamily="2" charset="2"/>
              <a:buChar char="Ø"/>
              <a:defRPr/>
            </a:pPr>
            <a:r>
              <a:rPr lang="cs-CZ" sz="2400" dirty="0" smtClean="0"/>
              <a:t>Chemické složení půdy (pedogeneze a zvětrávání)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SzPct val="130000"/>
              <a:buFont typeface="Wingdings" pitchFamily="2" charset="2"/>
              <a:buChar char="Ø"/>
              <a:defRPr/>
            </a:pPr>
            <a:r>
              <a:rPr lang="cs-CZ" sz="2400" dirty="0" smtClean="0"/>
              <a:t>Koncentrace solí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SzPct val="130000"/>
              <a:buFont typeface="Wingdings" pitchFamily="2" charset="2"/>
              <a:buChar char="Ø"/>
              <a:defRPr/>
            </a:pPr>
            <a:r>
              <a:rPr lang="cs-CZ" sz="2400" dirty="0" smtClean="0"/>
              <a:t>Přírodní podmínky stanoviště (teplota, vlhkost)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SzPct val="130000"/>
              <a:buFont typeface="Wingdings" pitchFamily="2" charset="2"/>
              <a:buChar char="Ø"/>
              <a:defRPr/>
            </a:pPr>
            <a:r>
              <a:rPr lang="cs-CZ" sz="2400" dirty="0" smtClean="0"/>
              <a:t>Antropogenní vliv (kyselé deště, degradace půdy vlivem těžby nerostů)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6842D-2D16-416C-8DAD-BF985D7E858A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pic>
        <p:nvPicPr>
          <p:cNvPr id="8196" name="Picture 9" descr="File:Iron hydroxide precipitate in strea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5245" y="3762593"/>
            <a:ext cx="1617485" cy="224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Obdélník 7"/>
          <p:cNvSpPr>
            <a:spLocks noChangeArrowheads="1"/>
          </p:cNvSpPr>
          <p:nvPr/>
        </p:nvSpPr>
        <p:spPr bwMode="auto">
          <a:xfrm>
            <a:off x="1136555" y="6093296"/>
            <a:ext cx="7272808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200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Vysrážení hydroxidů železa (</a:t>
            </a:r>
            <a:r>
              <a:rPr lang="en-US" sz="1200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Missouri </a:t>
            </a:r>
            <a:r>
              <a:rPr lang="en-US" sz="12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stream receiving acid drainage from surface coal </a:t>
            </a:r>
            <a:r>
              <a:rPr lang="en-US" sz="1200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mining</a:t>
            </a:r>
            <a:r>
              <a:rPr lang="cs-CZ" sz="1200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- wiki.org.cz)</a:t>
            </a:r>
            <a:endParaRPr lang="cs-CZ" sz="1200" dirty="0">
              <a:ln>
                <a:solidFill>
                  <a:sysClr val="windowText" lastClr="00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Vápnění půdy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Vápenec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Dolomitický vápenec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Dolomit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err="1" smtClean="0"/>
              <a:t>CaO</a:t>
            </a:r>
            <a:r>
              <a:rPr lang="cs-CZ" dirty="0" smtClean="0"/>
              <a:t>, </a:t>
            </a:r>
            <a:r>
              <a:rPr lang="cs-CZ" dirty="0" err="1" smtClean="0"/>
              <a:t>CaOH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CaSO4 (sádrování, pozor na kyselých půdách !!!)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4BB70-9743-4330-A25E-893388FA4DEA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74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251520" y="286604"/>
            <a:ext cx="8115240" cy="1450757"/>
          </a:xfrm>
        </p:spPr>
        <p:txBody>
          <a:bodyPr/>
          <a:lstStyle/>
          <a:p>
            <a:pPr eaLnBrk="1" hangingPunct="1"/>
            <a:r>
              <a:rPr lang="cs-CZ" dirty="0" smtClean="0"/>
              <a:t>Půdní reakce 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985259"/>
            <a:ext cx="8291264" cy="3253198"/>
          </a:xfr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3300"/>
              </a:buClr>
              <a:buSzPct val="125000"/>
              <a:buFont typeface="Wingdings" pitchFamily="2" charset="2"/>
              <a:buNone/>
            </a:pPr>
            <a:r>
              <a:rPr lang="cs-CZ" sz="3200" b="1" dirty="0" smtClean="0">
                <a:solidFill>
                  <a:srgbClr val="FF3300"/>
                </a:solidFill>
                <a:cs typeface="Times New Roman" pitchFamily="18" charset="0"/>
              </a:rPr>
              <a:t>Specific</a:t>
            </a:r>
            <a:r>
              <a:rPr lang="cs-CZ" sz="3200" b="1" dirty="0" smtClean="0">
                <a:solidFill>
                  <a:srgbClr val="FF3300"/>
                </a:solidFill>
              </a:rPr>
              <a:t>ké problémy způsobuje vysoká i nízká acidita</a:t>
            </a:r>
            <a:r>
              <a:rPr lang="cs-CZ" sz="3200" b="1" dirty="0" smtClean="0">
                <a:solidFill>
                  <a:srgbClr val="FF3300"/>
                </a:solidFill>
                <a:cs typeface="Times New Roman" pitchFamily="18" charset="0"/>
              </a:rPr>
              <a:t> p</a:t>
            </a:r>
            <a:r>
              <a:rPr lang="cs-CZ" sz="3200" b="1" dirty="0" smtClean="0">
                <a:solidFill>
                  <a:srgbClr val="FF3300"/>
                </a:solidFill>
              </a:rPr>
              <a:t>ůdy!!!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SzPct val="125000"/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000000"/>
                </a:solidFill>
              </a:rPr>
              <a:t> vysoká acidita - </a:t>
            </a:r>
            <a:r>
              <a:rPr lang="cs-CZ" sz="2800" dirty="0" smtClean="0">
                <a:solidFill>
                  <a:srgbClr val="000000"/>
                </a:solidFill>
                <a:cs typeface="Times New Roman" pitchFamily="18" charset="0"/>
              </a:rPr>
              <a:t>Al toxicit</a:t>
            </a:r>
            <a:r>
              <a:rPr lang="cs-CZ" sz="2800" dirty="0" smtClean="0">
                <a:solidFill>
                  <a:srgbClr val="000000"/>
                </a:solidFill>
              </a:rPr>
              <a:t>a</a:t>
            </a:r>
            <a:r>
              <a:rPr lang="cs-CZ" sz="2800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cs-CZ" sz="2800" dirty="0" err="1" smtClean="0">
                <a:solidFill>
                  <a:srgbClr val="000000"/>
                </a:solidFill>
                <a:cs typeface="Times New Roman" pitchFamily="18" charset="0"/>
              </a:rPr>
              <a:t>Mn</a:t>
            </a:r>
            <a:r>
              <a:rPr lang="cs-CZ" sz="2800" dirty="0" smtClean="0">
                <a:solidFill>
                  <a:srgbClr val="000000"/>
                </a:solidFill>
                <a:cs typeface="Times New Roman" pitchFamily="18" charset="0"/>
              </a:rPr>
              <a:t> toxicit</a:t>
            </a:r>
            <a:r>
              <a:rPr lang="cs-CZ" sz="2800" dirty="0" smtClean="0">
                <a:solidFill>
                  <a:srgbClr val="000000"/>
                </a:solidFill>
              </a:rPr>
              <a:t>a</a:t>
            </a:r>
            <a:r>
              <a:rPr lang="cs-CZ" sz="2800" dirty="0" smtClean="0">
                <a:solidFill>
                  <a:srgbClr val="000000"/>
                </a:solidFill>
                <a:cs typeface="Times New Roman" pitchFamily="18" charset="0"/>
              </a:rPr>
              <a:t>, Ca defici</a:t>
            </a:r>
            <a:r>
              <a:rPr lang="cs-CZ" sz="2800" dirty="0" smtClean="0">
                <a:solidFill>
                  <a:srgbClr val="000000"/>
                </a:solidFill>
              </a:rPr>
              <a:t>t</a:t>
            </a:r>
            <a:r>
              <a:rPr lang="cs-CZ" sz="2800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cs-CZ" sz="2800" dirty="0" smtClean="0">
                <a:solidFill>
                  <a:srgbClr val="000000"/>
                </a:solidFill>
              </a:rPr>
              <a:t>slabý růst rostlin a úroda</a:t>
            </a:r>
            <a:endParaRPr lang="en-US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3300"/>
              </a:buClr>
              <a:buSzPct val="125000"/>
              <a:buFont typeface="Wingdings" pitchFamily="2" charset="2"/>
              <a:buChar char="Ø"/>
            </a:pPr>
            <a:r>
              <a:rPr lang="cs-CZ" sz="2800" dirty="0" smtClean="0"/>
              <a:t> nízká acidita -  zasolení půd, alkalita</a:t>
            </a:r>
          </a:p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cs-CZ" sz="2800" b="1" dirty="0" smtClean="0">
                <a:solidFill>
                  <a:srgbClr val="FF3300"/>
                </a:solidFill>
              </a:rPr>
              <a:t>Úprava půdní reakce – vápnění, sádrování !!!</a:t>
            </a:r>
            <a:endParaRPr lang="cs-CZ" sz="2800" dirty="0" smtClean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6842D-2D16-416C-8DAD-BF985D7E858A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sah 2"/>
          <p:cNvSpPr>
            <a:spLocks/>
          </p:cNvSpPr>
          <p:nvPr/>
        </p:nvSpPr>
        <p:spPr bwMode="auto">
          <a:xfrm>
            <a:off x="323528" y="2276872"/>
            <a:ext cx="836327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30000"/>
              <a:buFont typeface="Wingdings" pitchFamily="2" charset="2"/>
              <a:buChar char="Ø"/>
              <a:defRPr/>
            </a:pPr>
            <a:r>
              <a:rPr lang="cs-CZ" sz="2800" dirty="0">
                <a:latin typeface="+mn-lt"/>
              </a:rPr>
              <a:t> Přístupnost živin </a:t>
            </a:r>
            <a:r>
              <a:rPr lang="cs-CZ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→</a:t>
            </a:r>
            <a:r>
              <a:rPr lang="cs-CZ" sz="2800" dirty="0" smtClean="0">
                <a:latin typeface="+mn-lt"/>
              </a:rPr>
              <a:t>rozpustnost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30000"/>
              <a:buFont typeface="Wingdings" pitchFamily="2" charset="2"/>
              <a:buChar char="Ø"/>
              <a:defRPr/>
            </a:pPr>
            <a:r>
              <a:rPr lang="cs-CZ" sz="2800" dirty="0" smtClean="0">
                <a:latin typeface="+mn-lt"/>
              </a:rPr>
              <a:t> Rozpustnost </a:t>
            </a:r>
            <a:r>
              <a:rPr lang="cs-CZ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→ </a:t>
            </a:r>
            <a:r>
              <a:rPr lang="cs-CZ" sz="2800" dirty="0" smtClean="0">
                <a:latin typeface="+mn-lt"/>
              </a:rPr>
              <a:t>hodnoty </a:t>
            </a:r>
            <a:r>
              <a:rPr lang="cs-CZ" sz="2800" dirty="0">
                <a:latin typeface="+mn-lt"/>
              </a:rPr>
              <a:t>pH 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30000"/>
              <a:buFont typeface="Wingdings" pitchFamily="2" charset="2"/>
              <a:buChar char="Ø"/>
              <a:defRPr/>
            </a:pPr>
            <a:r>
              <a:rPr lang="cs-CZ" sz="2800" dirty="0">
                <a:latin typeface="+mn-lt"/>
              </a:rPr>
              <a:t> Extrémní hodnoty pH vedou k vysoké rozpustnosti, toxicitě </a:t>
            </a:r>
            <a:r>
              <a:rPr lang="en-US" sz="2800" dirty="0">
                <a:latin typeface="+mn-lt"/>
              </a:rPr>
              <a:t> </a:t>
            </a:r>
            <a:r>
              <a:rPr lang="cs-CZ" sz="2800" dirty="0">
                <a:latin typeface="+mn-lt"/>
              </a:rPr>
              <a:t>a vyplavování prvků</a:t>
            </a:r>
          </a:p>
        </p:txBody>
      </p:sp>
      <p:sp>
        <p:nvSpPr>
          <p:cNvPr id="12291" name="Nadpis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4400" b="1" dirty="0">
                <a:latin typeface="Calibri" pitchFamily="34" charset="0"/>
              </a:rPr>
              <a:t>Půdní reakce</a:t>
            </a:r>
            <a:endParaRPr lang="cs-CZ" sz="4400" dirty="0">
              <a:latin typeface="Calibri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6842D-2D16-416C-8DAD-BF985D7E858A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Nadpis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4400" b="1" dirty="0">
                <a:latin typeface="Calibri" pitchFamily="34" charset="0"/>
              </a:rPr>
              <a:t>Půdní reakce</a:t>
            </a:r>
            <a:endParaRPr lang="cs-CZ" sz="4400" dirty="0">
              <a:latin typeface="Calibri" pitchFamily="34" charset="0"/>
            </a:endParaRPr>
          </a:p>
        </p:txBody>
      </p:sp>
      <p:pic>
        <p:nvPicPr>
          <p:cNvPr id="12292" name="Picture 2" descr="http://www.extension.org/mediawiki/files/8/8b/PH_and_Nutrient_Availabil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0808"/>
            <a:ext cx="3682752" cy="435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Obdélník 4"/>
          <p:cNvSpPr>
            <a:spLocks noChangeArrowheads="1"/>
          </p:cNvSpPr>
          <p:nvPr/>
        </p:nvSpPr>
        <p:spPr bwMode="auto">
          <a:xfrm>
            <a:off x="755576" y="6488459"/>
            <a:ext cx="2928937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http://www.extension.org/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6842D-2D16-416C-8DAD-BF985D7E858A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pic>
        <p:nvPicPr>
          <p:cNvPr id="1026" name="Picture 2" descr="http://web2.mendelu.cz/af_221_multitext/vyziva_rostlin/images/agrochemie_pudy/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79986"/>
            <a:ext cx="2571750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294563" y="6334780"/>
            <a:ext cx="4849437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http://web2.mendelu.cz/af_221_multitext/vyziva_rostlin/images/agrochemie_pudy/ph.jpg</a:t>
            </a:r>
          </a:p>
        </p:txBody>
      </p:sp>
    </p:spTree>
    <p:extLst>
      <p:ext uri="{BB962C8B-B14F-4D97-AF65-F5344CB8AC3E}">
        <p14:creationId xmlns:p14="http://schemas.microsoft.com/office/powerpoint/2010/main" val="106830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751</TotalTime>
  <Words>1563</Words>
  <Application>Microsoft Office PowerPoint</Application>
  <PresentationFormat>Předvádění na obrazovce (4:3)</PresentationFormat>
  <Paragraphs>281</Paragraphs>
  <Slides>45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Lucida Sans Unicode</vt:lpstr>
      <vt:lpstr>Times New Roman</vt:lpstr>
      <vt:lpstr>Wingdings</vt:lpstr>
      <vt:lpstr>Retrospektiva</vt:lpstr>
      <vt:lpstr>Půdní reakce</vt:lpstr>
      <vt:lpstr>Půdní reakce</vt:lpstr>
      <vt:lpstr>Vliv na reakci půdy   </vt:lpstr>
      <vt:lpstr>Půdní reakce ovlivňuje:  </vt:lpstr>
      <vt:lpstr>Půdní reakce  </vt:lpstr>
      <vt:lpstr>Vápnění půdy</vt:lpstr>
      <vt:lpstr>Půdní reakce </vt:lpstr>
      <vt:lpstr>Prezentace aplikace PowerPoint</vt:lpstr>
      <vt:lpstr>Prezentace aplikace PowerPoint</vt:lpstr>
      <vt:lpstr>Prezentace aplikace PowerPoint</vt:lpstr>
      <vt:lpstr>Prezentace aplikace PowerPoint</vt:lpstr>
      <vt:lpstr>Rostliny a pH</vt:lpstr>
      <vt:lpstr>Výměnné H+ ionty =&gt; do půdního roztoku z PKK</vt:lpstr>
      <vt:lpstr>Definice půdní reakce</vt:lpstr>
      <vt:lpstr>Definice půdní reakce</vt:lpstr>
      <vt:lpstr>Definice půdní reakce</vt:lpstr>
      <vt:lpstr>Typy půdní reakce</vt:lpstr>
      <vt:lpstr>Aktivní půdní reakce (pH/H2O): </vt:lpstr>
      <vt:lpstr>Výměnná půdní reakce (pH/KCl): </vt:lpstr>
      <vt:lpstr>Aktivní a výměnná reakce</vt:lpstr>
      <vt:lpstr> Výpočet potřeby vápnění</vt:lpstr>
      <vt:lpstr>Vápnění půdy</vt:lpstr>
      <vt:lpstr>Vápnění v Devonu (GB)</vt:lpstr>
      <vt:lpstr>Karbonáty v půdě</vt:lpstr>
      <vt:lpstr>Hydrolytická kyselost  </vt:lpstr>
      <vt:lpstr>Metody měření: </vt:lpstr>
      <vt:lpstr>Indikační papírky</vt:lpstr>
      <vt:lpstr>Skleněná měrná a kalomelová referenční elektroda</vt:lpstr>
      <vt:lpstr>ACIDITA = KYSELOST PŮDY</vt:lpstr>
      <vt:lpstr>Kyselé půdy ve světě</vt:lpstr>
      <vt:lpstr>Kyselé deště</vt:lpstr>
      <vt:lpstr>Kyselé deště</vt:lpstr>
      <vt:lpstr>Salinita</vt:lpstr>
      <vt:lpstr>Salinita:</vt:lpstr>
      <vt:lpstr>Závěry: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Půdní reakce</dc:title>
  <dc:creator>luba</dc:creator>
  <cp:lastModifiedBy>Lubica Pospíšilová</cp:lastModifiedBy>
  <cp:revision>105</cp:revision>
  <dcterms:created xsi:type="dcterms:W3CDTF">2012-03-20T09:46:34Z</dcterms:created>
  <dcterms:modified xsi:type="dcterms:W3CDTF">2014-10-21T05:56:42Z</dcterms:modified>
</cp:coreProperties>
</file>